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106" r:id="rId4"/>
    <p:sldId id="1107" r:id="rId5"/>
    <p:sldId id="1113" r:id="rId6"/>
    <p:sldId id="1080" r:id="rId7"/>
    <p:sldId id="1112" r:id="rId8"/>
    <p:sldId id="1114" r:id="rId9"/>
    <p:sldId id="1116" r:id="rId10"/>
    <p:sldId id="1117" r:id="rId11"/>
    <p:sldId id="1118"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06"/>
            <p14:sldId id="1107"/>
            <p14:sldId id="1113"/>
            <p14:sldId id="1080"/>
            <p14:sldId id="1112"/>
            <p14:sldId id="1114"/>
            <p14:sldId id="1116"/>
            <p14:sldId id="1117"/>
            <p14:sldId id="111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114" d="100"/>
          <a:sy n="114" d="100"/>
        </p:scale>
        <p:origin x="63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2021-05-12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Muller's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Muller's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Muller's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Muller's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Muller's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Muller's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Muller's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Muller's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Muller's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Muller's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Muller's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8.png"/><Relationship Id="rId3" Type="http://schemas.openxmlformats.org/officeDocument/2006/relationships/audio" Target="../media/media3.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8.bin"/><Relationship Id="rId18" Type="http://schemas.openxmlformats.org/officeDocument/2006/relationships/image" Target="../media/image18.wmf"/><Relationship Id="rId3" Type="http://schemas.openxmlformats.org/officeDocument/2006/relationships/audio" Target="../media/media4.m4a"/><Relationship Id="rId21" Type="http://schemas.openxmlformats.org/officeDocument/2006/relationships/image" Target="../media/image8.png"/><Relationship Id="rId7" Type="http://schemas.openxmlformats.org/officeDocument/2006/relationships/oleObject" Target="../embeddings/oleObject6.bin"/><Relationship Id="rId12" Type="http://schemas.openxmlformats.org/officeDocument/2006/relationships/image" Target="../media/image9.wmf"/><Relationship Id="rId17" Type="http://schemas.openxmlformats.org/officeDocument/2006/relationships/oleObject" Target="../embeddings/oleObject10.bin"/><Relationship Id="rId2" Type="http://schemas.microsoft.com/office/2007/relationships/media" Target="../media/media4.m4a"/><Relationship Id="rId16" Type="http://schemas.openxmlformats.org/officeDocument/2006/relationships/image" Target="../media/image17.wmf"/><Relationship Id="rId20" Type="http://schemas.openxmlformats.org/officeDocument/2006/relationships/image" Target="../media/image19.wmf"/><Relationship Id="rId1" Type="http://schemas.openxmlformats.org/officeDocument/2006/relationships/tags" Target="../tags/tag2.xml"/><Relationship Id="rId6" Type="http://schemas.openxmlformats.org/officeDocument/2006/relationships/image" Target="../media/image13.wmf"/><Relationship Id="rId11" Type="http://schemas.openxmlformats.org/officeDocument/2006/relationships/oleObject" Target="../embeddings/oleObject1.bin"/><Relationship Id="rId5" Type="http://schemas.openxmlformats.org/officeDocument/2006/relationships/oleObject" Target="../embeddings/oleObject5.bin"/><Relationship Id="rId15" Type="http://schemas.openxmlformats.org/officeDocument/2006/relationships/oleObject" Target="../embeddings/oleObject9.bin"/><Relationship Id="rId10" Type="http://schemas.openxmlformats.org/officeDocument/2006/relationships/image" Target="../media/image15.wmf"/><Relationship Id="rId19" Type="http://schemas.openxmlformats.org/officeDocument/2006/relationships/oleObject" Target="../embeddings/oleObject11.bin"/><Relationship Id="rId4" Type="http://schemas.openxmlformats.org/officeDocument/2006/relationships/slideLayout" Target="../slideLayouts/slideLayout2.xml"/><Relationship Id="rId9" Type="http://schemas.openxmlformats.org/officeDocument/2006/relationships/oleObject" Target="../embeddings/oleObject7.bin"/><Relationship Id="rId14" Type="http://schemas.openxmlformats.org/officeDocument/2006/relationships/image" Target="../media/image16.wmf"/></Relationships>
</file>

<file path=ppt/slides/_rels/slide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audio" Target="../media/media5.m4a"/><Relationship Id="rId7" Type="http://schemas.openxmlformats.org/officeDocument/2006/relationships/oleObject" Target="../embeddings/oleObject13.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0.wmf"/><Relationship Id="rId5" Type="http://schemas.openxmlformats.org/officeDocument/2006/relationships/oleObject" Target="../embeddings/oleObject1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22.wmf"/><Relationship Id="rId5" Type="http://schemas.openxmlformats.org/officeDocument/2006/relationships/oleObject" Target="../embeddings/oleObject14.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18.bin"/><Relationship Id="rId1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oleObject" Target="../embeddings/oleObject2.bin"/><Relationship Id="rId12" Type="http://schemas.openxmlformats.org/officeDocument/2006/relationships/image" Target="../media/image25.wmf"/><Relationship Id="rId17" Type="http://schemas.openxmlformats.org/officeDocument/2006/relationships/oleObject" Target="../embeddings/oleObject20.bin"/><Relationship Id="rId2" Type="http://schemas.microsoft.com/office/2007/relationships/media" Target="../media/media7.m4a"/><Relationship Id="rId16" Type="http://schemas.openxmlformats.org/officeDocument/2006/relationships/image" Target="../media/image27.wmf"/><Relationship Id="rId1" Type="http://schemas.openxmlformats.org/officeDocument/2006/relationships/tags" Target="../tags/tag5.xml"/><Relationship Id="rId6" Type="http://schemas.openxmlformats.org/officeDocument/2006/relationships/image" Target="../media/image23.wmf"/><Relationship Id="rId11" Type="http://schemas.openxmlformats.org/officeDocument/2006/relationships/oleObject" Target="../embeddings/oleObject17.bin"/><Relationship Id="rId5" Type="http://schemas.openxmlformats.org/officeDocument/2006/relationships/oleObject" Target="../embeddings/oleObject15.bin"/><Relationship Id="rId15" Type="http://schemas.openxmlformats.org/officeDocument/2006/relationships/oleObject" Target="../embeddings/oleObject19.bin"/><Relationship Id="rId10" Type="http://schemas.openxmlformats.org/officeDocument/2006/relationships/image" Target="../media/image24.wmf"/><Relationship Id="rId4" Type="http://schemas.openxmlformats.org/officeDocument/2006/relationships/slideLayout" Target="../slideLayouts/slideLayout2.xml"/><Relationship Id="rId9" Type="http://schemas.openxmlformats.org/officeDocument/2006/relationships/oleObject" Target="../embeddings/oleObject16.bin"/><Relationship Id="rId14" Type="http://schemas.openxmlformats.org/officeDocument/2006/relationships/image" Target="../media/image26.wmf"/></Relationships>
</file>

<file path=ppt/slides/_rels/slide8.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audio" Target="../media/media8.m4a"/><Relationship Id="rId7" Type="http://schemas.openxmlformats.org/officeDocument/2006/relationships/oleObject" Target="../embeddings/oleObject22.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8.wmf"/><Relationship Id="rId11" Type="http://schemas.openxmlformats.org/officeDocument/2006/relationships/image" Target="../media/image8.png"/><Relationship Id="rId5" Type="http://schemas.openxmlformats.org/officeDocument/2006/relationships/oleObject" Target="../embeddings/oleObject21.bin"/><Relationship Id="rId10" Type="http://schemas.openxmlformats.org/officeDocument/2006/relationships/image" Target="../media/image30.wmf"/><Relationship Id="rId4" Type="http://schemas.openxmlformats.org/officeDocument/2006/relationships/slideLayout" Target="../slideLayouts/slideLayout2.xml"/><Relationship Id="rId9" Type="http://schemas.openxmlformats.org/officeDocument/2006/relationships/oleObject" Target="../embeddings/oleObject23.bin"/></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audio" Target="../media/media9.m4a"/><Relationship Id="rId7" Type="http://schemas.openxmlformats.org/officeDocument/2006/relationships/oleObject" Target="../embeddings/oleObject13.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31.wmf"/><Relationship Id="rId5" Type="http://schemas.openxmlformats.org/officeDocument/2006/relationships/oleObject" Target="../embeddings/oleObject24.bin"/><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Muller’s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E26C5510-5AFD-473C-94AC-6D75D4B2D2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717"/>
    </mc:Choice>
    <mc:Fallback>
      <p:transition spd="slow" advTm="8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B0FF-AD8F-45ED-99D1-D46910D6EC56}"/>
              </a:ext>
            </a:extLst>
          </p:cNvPr>
          <p:cNvSpPr>
            <a:spLocks noGrp="1"/>
          </p:cNvSpPr>
          <p:nvPr>
            <p:ph type="title"/>
          </p:nvPr>
        </p:nvSpPr>
        <p:spPr/>
        <p:txBody>
          <a:bodyPr/>
          <a:lstStyle/>
          <a:p>
            <a:r>
              <a:rPr lang="en-US" dirty="0"/>
              <a:t>Rate of convergence</a:t>
            </a:r>
          </a:p>
        </p:txBody>
      </p:sp>
      <p:sp>
        <p:nvSpPr>
          <p:cNvPr id="3" name="Content Placeholder 2">
            <a:extLst>
              <a:ext uri="{FF2B5EF4-FFF2-40B4-BE49-F238E27FC236}">
                <a16:creationId xmlns:a16="http://schemas.microsoft.com/office/drawing/2014/main" id="{5B6F62C9-1A8B-4855-915E-FC9E07BBA239}"/>
              </a:ext>
            </a:extLst>
          </p:cNvPr>
          <p:cNvSpPr>
            <a:spLocks noGrp="1"/>
          </p:cNvSpPr>
          <p:nvPr>
            <p:ph idx="1"/>
          </p:nvPr>
        </p:nvSpPr>
        <p:spPr/>
        <p:txBody>
          <a:bodyPr/>
          <a:lstStyle/>
          <a:p>
            <a:r>
              <a:rPr lang="en-US" dirty="0"/>
              <a:t>If </a:t>
            </a:r>
            <a:r>
              <a:rPr lang="en-US" i="1" dirty="0"/>
              <a:t>h </a:t>
            </a:r>
            <a:r>
              <a:rPr lang="en-US" dirty="0"/>
              <a:t>is the error, then the rate of convergence is </a:t>
            </a:r>
            <a:r>
              <a:rPr lang="en-US" dirty="0">
                <a:latin typeface="Times New Roman" panose="02020603050405020304" pitchFamily="18" charset="0"/>
              </a:rPr>
              <a:t>O(</a:t>
            </a:r>
            <a:r>
              <a:rPr lang="en-US" i="1" dirty="0">
                <a:latin typeface="Times New Roman" panose="02020603050405020304" pitchFamily="18" charset="0"/>
              </a:rPr>
              <a:t>h</a:t>
            </a:r>
            <a:r>
              <a:rPr lang="en-US" i="1" baseline="30000" dirty="0">
                <a:latin typeface="Symbol" panose="05050102010706020507" pitchFamily="18" charset="2"/>
              </a:rPr>
              <a:t>m</a:t>
            </a:r>
            <a:r>
              <a:rPr lang="en-US" dirty="0">
                <a:latin typeface="Times New Roman" panose="02020603050405020304" pitchFamily="18" charset="0"/>
              </a:rPr>
              <a:t>)</a:t>
            </a:r>
            <a:br>
              <a:rPr lang="en-US" dirty="0">
                <a:latin typeface="Times New Roman" panose="02020603050405020304" pitchFamily="18" charset="0"/>
              </a:rPr>
            </a:br>
            <a:r>
              <a:rPr lang="en-US" dirty="0"/>
              <a:t>where </a:t>
            </a:r>
            <a:r>
              <a:rPr lang="en-US" i="1" dirty="0">
                <a:latin typeface="Symbol" panose="05050102010706020507" pitchFamily="18" charset="2"/>
              </a:rPr>
              <a:t>m</a:t>
            </a:r>
            <a:r>
              <a:rPr lang="en-US" dirty="0"/>
              <a:t> is the real root of </a:t>
            </a:r>
            <a:r>
              <a:rPr lang="en-US" i="1" dirty="0">
                <a:latin typeface="Times New Roman" panose="02020603050405020304" pitchFamily="18" charset="0"/>
              </a:rPr>
              <a:t>x</a:t>
            </a:r>
            <a:r>
              <a:rPr lang="en-US" baseline="30000" dirty="0">
                <a:latin typeface="Times New Roman" panose="02020603050405020304" pitchFamily="18" charset="0"/>
              </a:rPr>
              <a:t>3</a:t>
            </a:r>
            <a:r>
              <a:rPr lang="en-US" dirty="0">
                <a:latin typeface="Times New Roman" panose="02020603050405020304" pitchFamily="18" charset="0"/>
              </a:rPr>
              <a:t> =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x</a:t>
            </a:r>
            <a:r>
              <a:rPr lang="en-US" dirty="0">
                <a:latin typeface="Times New Roman" panose="02020603050405020304" pitchFamily="18" charset="0"/>
              </a:rPr>
              <a:t> + 1</a:t>
            </a:r>
            <a:r>
              <a:rPr lang="en-US" dirty="0"/>
              <a:t>, so </a:t>
            </a:r>
            <a:r>
              <a:rPr lang="en-US" i="1" dirty="0">
                <a:latin typeface="Symbol" panose="05050102010706020507" pitchFamily="18" charset="2"/>
              </a:rPr>
              <a:t>m</a:t>
            </a:r>
            <a:r>
              <a:rPr lang="en-US" dirty="0">
                <a:latin typeface="Times New Roman" panose="02020603050405020304" pitchFamily="18" charset="0"/>
              </a:rPr>
              <a:t> ≈ 1.8393</a:t>
            </a:r>
          </a:p>
          <a:p>
            <a:pPr lvl="1"/>
            <a:r>
              <a:rPr lang="en-US" dirty="0"/>
              <a:t>Compare this with the secant method with </a:t>
            </a:r>
            <a:r>
              <a:rPr lang="en-US" i="1" dirty="0">
                <a:latin typeface="Symbol" panose="05050102010706020507" pitchFamily="18" charset="2"/>
              </a:rPr>
              <a:t>f</a:t>
            </a:r>
            <a:r>
              <a:rPr lang="en-US" dirty="0"/>
              <a:t>  </a:t>
            </a:r>
            <a:r>
              <a:rPr lang="en-US" dirty="0">
                <a:latin typeface="Times New Roman" panose="02020603050405020304" pitchFamily="18" charset="0"/>
              </a:rPr>
              <a:t>≈ 1.6180</a:t>
            </a:r>
          </a:p>
        </p:txBody>
      </p:sp>
      <p:sp>
        <p:nvSpPr>
          <p:cNvPr id="4" name="Footer Placeholder 3">
            <a:extLst>
              <a:ext uri="{FF2B5EF4-FFF2-40B4-BE49-F238E27FC236}">
                <a16:creationId xmlns:a16="http://schemas.microsoft.com/office/drawing/2014/main" id="{EDC6DB7D-1520-4A85-B68B-5E8CF80EA4C9}"/>
              </a:ext>
            </a:extLst>
          </p:cNvPr>
          <p:cNvSpPr>
            <a:spLocks noGrp="1"/>
          </p:cNvSpPr>
          <p:nvPr>
            <p:ph type="ftr" sz="quarter" idx="11"/>
          </p:nvPr>
        </p:nvSpPr>
        <p:spPr/>
        <p:txBody>
          <a:bodyPr/>
          <a:lstStyle/>
          <a:p>
            <a:r>
              <a:rPr lang="en-US"/>
              <a:t>Muller's method</a:t>
            </a:r>
            <a:endParaRPr lang="en-CA" dirty="0"/>
          </a:p>
        </p:txBody>
      </p:sp>
      <p:sp>
        <p:nvSpPr>
          <p:cNvPr id="5" name="Slide Number Placeholder 4">
            <a:extLst>
              <a:ext uri="{FF2B5EF4-FFF2-40B4-BE49-F238E27FC236}">
                <a16:creationId xmlns:a16="http://schemas.microsoft.com/office/drawing/2014/main" id="{87406717-CF37-4FAD-9C14-975BE6C56AEC}"/>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a:extLst>
              <a:ext uri="{FF2B5EF4-FFF2-40B4-BE49-F238E27FC236}">
                <a16:creationId xmlns:a16="http://schemas.microsoft.com/office/drawing/2014/main" id="{9E99DFF9-91F1-4C8C-8C0B-B2715B7A1C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4840121"/>
      </p:ext>
    </p:extLst>
  </p:cSld>
  <p:clrMapOvr>
    <a:masterClrMapping/>
  </p:clrMapOvr>
  <mc:AlternateContent xmlns:mc="http://schemas.openxmlformats.org/markup-compatibility/2006">
    <mc:Choice xmlns:p14="http://schemas.microsoft.com/office/powerpoint/2010/main" Requires="p14">
      <p:transition spd="slow" p14:dur="2000" advTm="52515"/>
    </mc:Choice>
    <mc:Fallback>
      <p:transition spd="slow" advTm="5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B0FF-AD8F-45ED-99D1-D46910D6EC56}"/>
              </a:ext>
            </a:extLst>
          </p:cNvPr>
          <p:cNvSpPr>
            <a:spLocks noGrp="1"/>
          </p:cNvSpPr>
          <p:nvPr>
            <p:ph type="title"/>
          </p:nvPr>
        </p:nvSpPr>
        <p:spPr/>
        <p:txBody>
          <a:bodyPr/>
          <a:lstStyle/>
          <a:p>
            <a:r>
              <a:rPr lang="en-US" dirty="0"/>
              <a:t>Issues</a:t>
            </a:r>
          </a:p>
        </p:txBody>
      </p:sp>
      <p:sp>
        <p:nvSpPr>
          <p:cNvPr id="3" name="Content Placeholder 2">
            <a:extLst>
              <a:ext uri="{FF2B5EF4-FFF2-40B4-BE49-F238E27FC236}">
                <a16:creationId xmlns:a16="http://schemas.microsoft.com/office/drawing/2014/main" id="{5B6F62C9-1A8B-4855-915E-FC9E07BBA239}"/>
              </a:ext>
            </a:extLst>
          </p:cNvPr>
          <p:cNvSpPr>
            <a:spLocks noGrp="1"/>
          </p:cNvSpPr>
          <p:nvPr>
            <p:ph idx="1"/>
          </p:nvPr>
        </p:nvSpPr>
        <p:spPr/>
        <p:txBody>
          <a:bodyPr/>
          <a:lstStyle/>
          <a:p>
            <a:r>
              <a:rPr lang="en-US" dirty="0"/>
              <a:t>Unlike the secant and Newton’s method:</a:t>
            </a:r>
          </a:p>
          <a:p>
            <a:pPr lvl="1"/>
            <a:r>
              <a:rPr lang="en-US" dirty="0"/>
              <a:t>If the function is real-valued and the points are real,</a:t>
            </a:r>
            <a:br>
              <a:rPr lang="en-US" dirty="0"/>
            </a:br>
            <a:r>
              <a:rPr lang="en-US" dirty="0"/>
              <a:t>	the root could be complex</a:t>
            </a:r>
          </a:p>
          <a:p>
            <a:pPr lvl="1"/>
            <a:r>
              <a:rPr lang="en-US" dirty="0"/>
              <a:t>This is useful if the polynomial has complex roots</a:t>
            </a:r>
          </a:p>
          <a:p>
            <a:pPr lvl="1"/>
            <a:r>
              <a:rPr lang="en-US" dirty="0"/>
              <a:t>This is less useful if you are trying to find a real root</a:t>
            </a:r>
          </a:p>
        </p:txBody>
      </p:sp>
      <p:sp>
        <p:nvSpPr>
          <p:cNvPr id="4" name="Footer Placeholder 3">
            <a:extLst>
              <a:ext uri="{FF2B5EF4-FFF2-40B4-BE49-F238E27FC236}">
                <a16:creationId xmlns:a16="http://schemas.microsoft.com/office/drawing/2014/main" id="{EDC6DB7D-1520-4A85-B68B-5E8CF80EA4C9}"/>
              </a:ext>
            </a:extLst>
          </p:cNvPr>
          <p:cNvSpPr>
            <a:spLocks noGrp="1"/>
          </p:cNvSpPr>
          <p:nvPr>
            <p:ph type="ftr" sz="quarter" idx="11"/>
          </p:nvPr>
        </p:nvSpPr>
        <p:spPr/>
        <p:txBody>
          <a:bodyPr/>
          <a:lstStyle/>
          <a:p>
            <a:r>
              <a:rPr lang="en-US"/>
              <a:t>Muller's method</a:t>
            </a:r>
            <a:endParaRPr lang="en-CA" dirty="0"/>
          </a:p>
        </p:txBody>
      </p:sp>
      <p:sp>
        <p:nvSpPr>
          <p:cNvPr id="5" name="Slide Number Placeholder 4">
            <a:extLst>
              <a:ext uri="{FF2B5EF4-FFF2-40B4-BE49-F238E27FC236}">
                <a16:creationId xmlns:a16="http://schemas.microsoft.com/office/drawing/2014/main" id="{87406717-CF37-4FAD-9C14-975BE6C56AEC}"/>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B8A9179C-CEB5-40A4-B552-BDB44FB8A47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24163013"/>
      </p:ext>
    </p:extLst>
  </p:cSld>
  <p:clrMapOvr>
    <a:masterClrMapping/>
  </p:clrMapOvr>
  <mc:AlternateContent xmlns:mc="http://schemas.openxmlformats.org/markup-compatibility/2006">
    <mc:Choice xmlns:p14="http://schemas.microsoft.com/office/powerpoint/2010/main" Requires="p14">
      <p:transition spd="slow" p14:dur="2000" advTm="59621"/>
    </mc:Choice>
    <mc:Fallback>
      <p:transition spd="slow" advTm="5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Muller’s method</a:t>
            </a:r>
          </a:p>
          <a:p>
            <a:pPr lvl="2"/>
            <a:r>
              <a:rPr lang="en-US" dirty="0"/>
              <a:t>It uses quadratic interpolating polynomials</a:t>
            </a:r>
          </a:p>
          <a:p>
            <a:pPr lvl="1"/>
            <a:r>
              <a:rPr lang="en-US" dirty="0"/>
              <a:t>Are aware that techniques can be used to reduce error</a:t>
            </a:r>
          </a:p>
          <a:p>
            <a:pPr lvl="2"/>
            <a:r>
              <a:rPr lang="en-US" dirty="0"/>
              <a:t>Shifting to the origin</a:t>
            </a:r>
          </a:p>
          <a:p>
            <a:pPr lvl="1"/>
            <a:r>
              <a:rPr lang="en-US" dirty="0"/>
              <a:t>Understand it may also diverge or result in complex roots,</a:t>
            </a:r>
            <a:br>
              <a:rPr lang="en-US" dirty="0"/>
            </a:br>
            <a:r>
              <a:rPr lang="en-US" dirty="0"/>
              <a:t>		even if all values are real</a:t>
            </a:r>
          </a:p>
          <a:p>
            <a:pPr lvl="1"/>
            <a:r>
              <a:rPr lang="en-US" dirty="0"/>
              <a:t>Know that Muller’s method is </a:t>
            </a:r>
            <a:r>
              <a:rPr lang="en-US" dirty="0">
                <a:latin typeface="Times New Roman" panose="02020603050405020304" pitchFamily="18" charset="0"/>
              </a:rPr>
              <a:t>O(</a:t>
            </a:r>
            <a:r>
              <a:rPr lang="en-US" i="1" dirty="0">
                <a:latin typeface="Times New Roman" panose="02020603050405020304" pitchFamily="18" charset="0"/>
              </a:rPr>
              <a:t>h</a:t>
            </a:r>
            <a:r>
              <a:rPr lang="en-US" i="1" baseline="30000" dirty="0">
                <a:latin typeface="Symbol" panose="05050102010706020507" pitchFamily="18" charset="2"/>
              </a:rPr>
              <a:t>m</a:t>
            </a:r>
            <a:r>
              <a:rPr lang="en-US" dirty="0">
                <a:latin typeface="Times New Roman" panose="02020603050405020304" pitchFamily="18" charset="0"/>
              </a:rPr>
              <a:t>)</a:t>
            </a:r>
            <a:r>
              <a:rPr lang="en-US" dirty="0"/>
              <a:t>,</a:t>
            </a:r>
            <a:br>
              <a:rPr lang="en-US" dirty="0"/>
            </a:br>
            <a:r>
              <a:rPr lang="en-US" dirty="0"/>
              <a:t>	which converges almost as quickly as Newton’s method</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Muller's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4210B080-BB18-4F97-862F-7F3948147EB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64588"/>
    </mc:Choice>
    <mc:Fallback>
      <p:transition spd="slow" advTm="6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https://en.wikipedia.org/wiki/Muller%27s_method</a:t>
            </a:r>
          </a:p>
        </p:txBody>
      </p:sp>
      <p:sp>
        <p:nvSpPr>
          <p:cNvPr id="4" name="Footer Placeholder 3"/>
          <p:cNvSpPr>
            <a:spLocks noGrp="1"/>
          </p:cNvSpPr>
          <p:nvPr>
            <p:ph type="ftr" sz="quarter" idx="11"/>
          </p:nvPr>
        </p:nvSpPr>
        <p:spPr/>
        <p:txBody>
          <a:bodyPr/>
          <a:lstStyle/>
          <a:p>
            <a:r>
              <a:rPr lang="en-US"/>
              <a:t>Muller's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Muller's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Muller's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Muller's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Introduce the idea of using interpolating quadratics</a:t>
            </a:r>
          </a:p>
          <a:p>
            <a:pPr lvl="1"/>
            <a:r>
              <a:rPr lang="en-US" dirty="0"/>
              <a:t>Look at techniques to minimize error</a:t>
            </a:r>
          </a:p>
          <a:p>
            <a:pPr lvl="2"/>
            <a:r>
              <a:rPr lang="en-US" dirty="0"/>
              <a:t>Shifting to the origin</a:t>
            </a:r>
          </a:p>
          <a:p>
            <a:pPr lvl="2"/>
            <a:r>
              <a:rPr lang="en-US" dirty="0"/>
              <a:t>Using the appropriate quadratic formula</a:t>
            </a:r>
          </a:p>
          <a:p>
            <a:pPr lvl="1"/>
            <a:r>
              <a:rPr lang="en-US" dirty="0"/>
              <a:t>Discuss some of the issues in such an implementation</a:t>
            </a:r>
          </a:p>
          <a:p>
            <a:pPr marL="457200" lvl="1" indent="0">
              <a:buNone/>
            </a:pPr>
            <a:endParaRPr lang="en-US" dirty="0"/>
          </a:p>
          <a:p>
            <a:pPr marL="457200" lvl="1" indent="0">
              <a:buNone/>
            </a:pPr>
            <a:endParaRPr lang="en-US" dirty="0"/>
          </a:p>
        </p:txBody>
      </p:sp>
      <p:sp>
        <p:nvSpPr>
          <p:cNvPr id="4" name="Footer Placeholder 3"/>
          <p:cNvSpPr>
            <a:spLocks noGrp="1"/>
          </p:cNvSpPr>
          <p:nvPr>
            <p:ph type="ftr" sz="quarter" idx="11"/>
          </p:nvPr>
        </p:nvSpPr>
        <p:spPr/>
        <p:txBody>
          <a:bodyPr/>
          <a:lstStyle/>
          <a:p>
            <a:r>
              <a:rPr lang="en-US"/>
              <a:t>Muller's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AED345BB-9248-4595-A780-17E28E200B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7766"/>
    </mc:Choice>
    <mc:Fallback>
      <p:transition spd="slow" advTm="37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secant method interpolates two points</a:t>
            </a:r>
          </a:p>
          <a:p>
            <a:pPr lvl="1"/>
            <a:r>
              <a:rPr lang="en-US" dirty="0"/>
              <a:t>How about finding an interpolating polynomial between three points?</a:t>
            </a:r>
            <a:endParaRPr lang="en-US" dirty="0">
              <a:latin typeface="Times New Roman" panose="02020603050405020304" pitchFamily="18" charset="0"/>
            </a:endParaRP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Muller's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cxnSp>
        <p:nvCxnSpPr>
          <p:cNvPr id="7" name="Straight Connector 6">
            <a:extLst>
              <a:ext uri="{FF2B5EF4-FFF2-40B4-BE49-F238E27FC236}">
                <a16:creationId xmlns:a16="http://schemas.microsoft.com/office/drawing/2014/main" id="{1C5FF502-0E26-408A-8D89-B4C699CC1FF5}"/>
              </a:ext>
            </a:extLst>
          </p:cNvPr>
          <p:cNvCxnSpPr>
            <a:cxnSpLocks/>
          </p:cNvCxnSpPr>
          <p:nvPr/>
        </p:nvCxnSpPr>
        <p:spPr>
          <a:xfrm rot="16200000">
            <a:off x="4399743" y="4215767"/>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7E403711-46FD-4C1C-A569-B6AD4C9F1B48}"/>
              </a:ext>
            </a:extLst>
          </p:cNvPr>
          <p:cNvSpPr/>
          <p:nvPr/>
        </p:nvSpPr>
        <p:spPr>
          <a:xfrm>
            <a:off x="3026903" y="4098073"/>
            <a:ext cx="2662508" cy="208299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3038109"/>
              <a:gd name="connsiteY0" fmla="*/ 892549 h 892549"/>
              <a:gd name="connsiteX1" fmla="*/ 3038109 w 3038109"/>
              <a:gd name="connsiteY1" fmla="*/ 0 h 892549"/>
              <a:gd name="connsiteX0" fmla="*/ 0 w 3038109"/>
              <a:gd name="connsiteY0" fmla="*/ 892549 h 892549"/>
              <a:gd name="connsiteX1" fmla="*/ 3038109 w 3038109"/>
              <a:gd name="connsiteY1" fmla="*/ 0 h 892549"/>
            </a:gdLst>
            <a:ahLst/>
            <a:cxnLst>
              <a:cxn ang="0">
                <a:pos x="connsiteX0" y="connsiteY0"/>
              </a:cxn>
              <a:cxn ang="0">
                <a:pos x="connsiteX1" y="connsiteY1"/>
              </a:cxn>
            </a:cxnLst>
            <a:rect l="l" t="t" r="r" b="b"/>
            <a:pathLst>
              <a:path w="3038109" h="892549">
                <a:moveTo>
                  <a:pt x="0" y="892549"/>
                </a:moveTo>
                <a:cubicBezTo>
                  <a:pt x="1047907" y="749475"/>
                  <a:pt x="2339095" y="367636"/>
                  <a:pt x="303810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9EE8178-D344-426C-AA53-811F8162D9CD}"/>
              </a:ext>
            </a:extLst>
          </p:cNvPr>
          <p:cNvCxnSpPr>
            <a:cxnSpLocks/>
          </p:cNvCxnSpPr>
          <p:nvPr/>
        </p:nvCxnSpPr>
        <p:spPr>
          <a:xfrm>
            <a:off x="5689411" y="573671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4AF3348-2607-4D23-8F7D-6A0DF598DEF4}"/>
              </a:ext>
            </a:extLst>
          </p:cNvPr>
          <p:cNvSpPr txBox="1"/>
          <p:nvPr/>
        </p:nvSpPr>
        <p:spPr>
          <a:xfrm>
            <a:off x="3659831" y="453549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11" name="Oval 10">
            <a:extLst>
              <a:ext uri="{FF2B5EF4-FFF2-40B4-BE49-F238E27FC236}">
                <a16:creationId xmlns:a16="http://schemas.microsoft.com/office/drawing/2014/main" id="{89F0E8CA-ADBD-4905-A76E-B8D902102D4F}"/>
              </a:ext>
            </a:extLst>
          </p:cNvPr>
          <p:cNvSpPr/>
          <p:nvPr/>
        </p:nvSpPr>
        <p:spPr>
          <a:xfrm>
            <a:off x="5649083" y="40737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45707E4-1D79-43C7-AC1D-D1338A79EF2C}"/>
              </a:ext>
            </a:extLst>
          </p:cNvPr>
          <p:cNvCxnSpPr>
            <a:cxnSpLocks/>
          </p:cNvCxnSpPr>
          <p:nvPr/>
        </p:nvCxnSpPr>
        <p:spPr>
          <a:xfrm>
            <a:off x="4940106" y="57327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19F1471-8B61-44FE-BBB9-DB9BA07AD566}"/>
              </a:ext>
            </a:extLst>
          </p:cNvPr>
          <p:cNvSpPr/>
          <p:nvPr/>
        </p:nvSpPr>
        <p:spPr>
          <a:xfrm>
            <a:off x="4896481" y="489624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E2F1700-D1A3-4BA3-A6D0-ACAC96D39E6A}"/>
              </a:ext>
            </a:extLst>
          </p:cNvPr>
          <p:cNvCxnSpPr>
            <a:cxnSpLocks/>
          </p:cNvCxnSpPr>
          <p:nvPr/>
        </p:nvCxnSpPr>
        <p:spPr>
          <a:xfrm>
            <a:off x="4127771" y="5734173"/>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A29C245-4CCA-4D73-A4D6-50CAE7781465}"/>
              </a:ext>
            </a:extLst>
          </p:cNvPr>
          <p:cNvSpPr/>
          <p:nvPr/>
        </p:nvSpPr>
        <p:spPr>
          <a:xfrm>
            <a:off x="4084146" y="555198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728CB00-54A4-443A-B103-85F3675FD8D7}"/>
              </a:ext>
            </a:extLst>
          </p:cNvPr>
          <p:cNvCxnSpPr>
            <a:cxnSpLocks/>
          </p:cNvCxnSpPr>
          <p:nvPr/>
        </p:nvCxnSpPr>
        <p:spPr>
          <a:xfrm>
            <a:off x="3827165" y="572718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Object 18">
            <a:extLst>
              <a:ext uri="{FF2B5EF4-FFF2-40B4-BE49-F238E27FC236}">
                <a16:creationId xmlns:a16="http://schemas.microsoft.com/office/drawing/2014/main" id="{E23B74E9-B0E6-4EF1-8FB2-C82883D89592}"/>
              </a:ext>
            </a:extLst>
          </p:cNvPr>
          <p:cNvGraphicFramePr>
            <a:graphicFrameLocks noChangeAspect="1"/>
          </p:cNvGraphicFramePr>
          <p:nvPr>
            <p:extLst>
              <p:ext uri="{D42A27DB-BD31-4B8C-83A1-F6EECF244321}">
                <p14:modId xmlns:p14="http://schemas.microsoft.com/office/powerpoint/2010/main" val="2524059029"/>
              </p:ext>
            </p:extLst>
          </p:nvPr>
        </p:nvGraphicFramePr>
        <p:xfrm>
          <a:off x="5561835" y="5853130"/>
          <a:ext cx="322263" cy="447675"/>
        </p:xfrm>
        <a:graphic>
          <a:graphicData uri="http://schemas.openxmlformats.org/presentationml/2006/ole">
            <mc:AlternateContent xmlns:mc="http://schemas.openxmlformats.org/markup-compatibility/2006">
              <mc:Choice xmlns:v="urn:schemas-microsoft-com:vml" Requires="v">
                <p:oleObj name="Equation" r:id="rId5" imgW="164880" imgH="228600" progId="Equation.DSMT4">
                  <p:embed/>
                </p:oleObj>
              </mc:Choice>
              <mc:Fallback>
                <p:oleObj name="Equation" r:id="rId5" imgW="164880" imgH="228600" progId="Equation.DSMT4">
                  <p:embed/>
                  <p:pic>
                    <p:nvPicPr>
                      <p:cNvPr id="26" name="Object 25">
                        <a:extLst>
                          <a:ext uri="{FF2B5EF4-FFF2-40B4-BE49-F238E27FC236}">
                            <a16:creationId xmlns:a16="http://schemas.microsoft.com/office/drawing/2014/main" id="{0F056F09-5073-4940-945D-BC261302EA59}"/>
                          </a:ext>
                        </a:extLst>
                      </p:cNvPr>
                      <p:cNvPicPr/>
                      <p:nvPr/>
                    </p:nvPicPr>
                    <p:blipFill>
                      <a:blip r:embed="rId6"/>
                      <a:stretch>
                        <a:fillRect/>
                      </a:stretch>
                    </p:blipFill>
                    <p:spPr>
                      <a:xfrm>
                        <a:off x="5561835" y="5853130"/>
                        <a:ext cx="322263" cy="4476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40D79F1-B15C-4A91-8839-20A2705F3307}"/>
              </a:ext>
            </a:extLst>
          </p:cNvPr>
          <p:cNvGraphicFramePr>
            <a:graphicFrameLocks noChangeAspect="1"/>
          </p:cNvGraphicFramePr>
          <p:nvPr>
            <p:extLst>
              <p:ext uri="{D42A27DB-BD31-4B8C-83A1-F6EECF244321}">
                <p14:modId xmlns:p14="http://schemas.microsoft.com/office/powerpoint/2010/main" val="3974318545"/>
              </p:ext>
            </p:extLst>
          </p:nvPr>
        </p:nvGraphicFramePr>
        <p:xfrm>
          <a:off x="4835525" y="5854700"/>
          <a:ext cx="298450" cy="447675"/>
        </p:xfrm>
        <a:graphic>
          <a:graphicData uri="http://schemas.openxmlformats.org/presentationml/2006/ole">
            <mc:AlternateContent xmlns:mc="http://schemas.openxmlformats.org/markup-compatibility/2006">
              <mc:Choice xmlns:v="urn:schemas-microsoft-com:vml" Requires="v">
                <p:oleObj name="Equation" r:id="rId7" imgW="152280" imgH="228600" progId="Equation.DSMT4">
                  <p:embed/>
                </p:oleObj>
              </mc:Choice>
              <mc:Fallback>
                <p:oleObj name="Equation" r:id="rId7" imgW="152280" imgH="228600" progId="Equation.DSMT4">
                  <p:embed/>
                  <p:pic>
                    <p:nvPicPr>
                      <p:cNvPr id="28" name="Object 27">
                        <a:extLst>
                          <a:ext uri="{FF2B5EF4-FFF2-40B4-BE49-F238E27FC236}">
                            <a16:creationId xmlns:a16="http://schemas.microsoft.com/office/drawing/2014/main" id="{AB4447E7-A0AD-4016-8E37-1070D3BCAE38}"/>
                          </a:ext>
                        </a:extLst>
                      </p:cNvPr>
                      <p:cNvPicPr/>
                      <p:nvPr/>
                    </p:nvPicPr>
                    <p:blipFill>
                      <a:blip r:embed="rId8"/>
                      <a:stretch>
                        <a:fillRect/>
                      </a:stretch>
                    </p:blipFill>
                    <p:spPr>
                      <a:xfrm>
                        <a:off x="4835525" y="5854700"/>
                        <a:ext cx="298450" cy="4476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3B5A724-0779-4FCA-B051-800DEB53E4A3}"/>
              </a:ext>
            </a:extLst>
          </p:cNvPr>
          <p:cNvGraphicFramePr>
            <a:graphicFrameLocks noChangeAspect="1"/>
          </p:cNvGraphicFramePr>
          <p:nvPr>
            <p:extLst>
              <p:ext uri="{D42A27DB-BD31-4B8C-83A1-F6EECF244321}">
                <p14:modId xmlns:p14="http://schemas.microsoft.com/office/powerpoint/2010/main" val="3735616085"/>
              </p:ext>
            </p:extLst>
          </p:nvPr>
        </p:nvGraphicFramePr>
        <p:xfrm>
          <a:off x="4012666" y="5855926"/>
          <a:ext cx="322263" cy="447675"/>
        </p:xfrm>
        <a:graphic>
          <a:graphicData uri="http://schemas.openxmlformats.org/presentationml/2006/ole">
            <mc:AlternateContent xmlns:mc="http://schemas.openxmlformats.org/markup-compatibility/2006">
              <mc:Choice xmlns:v="urn:schemas-microsoft-com:vml" Requires="v">
                <p:oleObj name="Equation" r:id="rId9" imgW="164880" imgH="228600" progId="Equation.DSMT4">
                  <p:embed/>
                </p:oleObj>
              </mc:Choice>
              <mc:Fallback>
                <p:oleObj name="Equation" r:id="rId9" imgW="164880" imgH="228600" progId="Equation.DSMT4">
                  <p:embed/>
                  <p:pic>
                    <p:nvPicPr>
                      <p:cNvPr id="29" name="Object 28">
                        <a:extLst>
                          <a:ext uri="{FF2B5EF4-FFF2-40B4-BE49-F238E27FC236}">
                            <a16:creationId xmlns:a16="http://schemas.microsoft.com/office/drawing/2014/main" id="{96A6CD82-96A6-4069-8BD3-0FFCB0650F38}"/>
                          </a:ext>
                        </a:extLst>
                      </p:cNvPr>
                      <p:cNvPicPr/>
                      <p:nvPr/>
                    </p:nvPicPr>
                    <p:blipFill>
                      <a:blip r:embed="rId10"/>
                      <a:stretch>
                        <a:fillRect/>
                      </a:stretch>
                    </p:blipFill>
                    <p:spPr>
                      <a:xfrm>
                        <a:off x="4012666" y="5855926"/>
                        <a:ext cx="322263" cy="4476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BD88C1C4-3E7B-4507-9347-3DEF03AE2E73}"/>
              </a:ext>
            </a:extLst>
          </p:cNvPr>
          <p:cNvGraphicFramePr>
            <a:graphicFrameLocks noChangeAspect="1"/>
          </p:cNvGraphicFramePr>
          <p:nvPr>
            <p:extLst>
              <p:ext uri="{D42A27DB-BD31-4B8C-83A1-F6EECF244321}">
                <p14:modId xmlns:p14="http://schemas.microsoft.com/office/powerpoint/2010/main" val="2394978622"/>
              </p:ext>
            </p:extLst>
          </p:nvPr>
        </p:nvGraphicFramePr>
        <p:xfrm>
          <a:off x="3712060" y="5857324"/>
          <a:ext cx="322263" cy="447675"/>
        </p:xfrm>
        <a:graphic>
          <a:graphicData uri="http://schemas.openxmlformats.org/presentationml/2006/ole">
            <mc:AlternateContent xmlns:mc="http://schemas.openxmlformats.org/markup-compatibility/2006">
              <mc:Choice xmlns:v="urn:schemas-microsoft-com:vml" Requires="v">
                <p:oleObj name="Equation" r:id="rId11" imgW="164880" imgH="228600" progId="Equation.DSMT4">
                  <p:embed/>
                </p:oleObj>
              </mc:Choice>
              <mc:Fallback>
                <p:oleObj name="Equation" r:id="rId11" imgW="164880" imgH="228600" progId="Equation.DSMT4">
                  <p:embed/>
                  <p:pic>
                    <p:nvPicPr>
                      <p:cNvPr id="30" name="Object 29">
                        <a:extLst>
                          <a:ext uri="{FF2B5EF4-FFF2-40B4-BE49-F238E27FC236}">
                            <a16:creationId xmlns:a16="http://schemas.microsoft.com/office/drawing/2014/main" id="{D2E7C195-FD59-493F-8E81-6E8B23BC552C}"/>
                          </a:ext>
                        </a:extLst>
                      </p:cNvPr>
                      <p:cNvPicPr/>
                      <p:nvPr/>
                    </p:nvPicPr>
                    <p:blipFill>
                      <a:blip r:embed="rId12"/>
                      <a:stretch>
                        <a:fillRect/>
                      </a:stretch>
                    </p:blipFill>
                    <p:spPr>
                      <a:xfrm>
                        <a:off x="3712060" y="5857324"/>
                        <a:ext cx="322263" cy="447675"/>
                      </a:xfrm>
                      <a:prstGeom prst="rect">
                        <a:avLst/>
                      </a:prstGeom>
                    </p:spPr>
                  </p:pic>
                </p:oleObj>
              </mc:Fallback>
            </mc:AlternateContent>
          </a:graphicData>
        </a:graphic>
      </p:graphicFrame>
      <p:sp>
        <p:nvSpPr>
          <p:cNvPr id="23" name="Freeform: Shape 22">
            <a:extLst>
              <a:ext uri="{FF2B5EF4-FFF2-40B4-BE49-F238E27FC236}">
                <a16:creationId xmlns:a16="http://schemas.microsoft.com/office/drawing/2014/main" id="{85D8AD4D-0935-4133-A95F-6D835831EC3D}"/>
              </a:ext>
            </a:extLst>
          </p:cNvPr>
          <p:cNvSpPr/>
          <p:nvPr/>
        </p:nvSpPr>
        <p:spPr>
          <a:xfrm>
            <a:off x="3142792" y="4137071"/>
            <a:ext cx="2537653" cy="2069160"/>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3009769"/>
              <a:gd name="connsiteY0" fmla="*/ 864767 h 864767"/>
              <a:gd name="connsiteX1" fmla="*/ 3009769 w 3009769"/>
              <a:gd name="connsiteY1" fmla="*/ 0 h 864767"/>
              <a:gd name="connsiteX0" fmla="*/ 0 w 3009769"/>
              <a:gd name="connsiteY0" fmla="*/ 864767 h 864767"/>
              <a:gd name="connsiteX1" fmla="*/ 3009769 w 3009769"/>
              <a:gd name="connsiteY1" fmla="*/ 0 h 864767"/>
              <a:gd name="connsiteX0" fmla="*/ 0 w 3009769"/>
              <a:gd name="connsiteY0" fmla="*/ 864767 h 864767"/>
              <a:gd name="connsiteX1" fmla="*/ 3009769 w 3009769"/>
              <a:gd name="connsiteY1" fmla="*/ 0 h 864767"/>
            </a:gdLst>
            <a:ahLst/>
            <a:cxnLst>
              <a:cxn ang="0">
                <a:pos x="connsiteX0" y="connsiteY0"/>
              </a:cxn>
              <a:cxn ang="0">
                <a:pos x="connsiteX1" y="connsiteY1"/>
              </a:cxn>
            </a:cxnLst>
            <a:rect l="l" t="t" r="r" b="b"/>
            <a:pathLst>
              <a:path w="3009769" h="864767">
                <a:moveTo>
                  <a:pt x="0" y="864767"/>
                </a:moveTo>
                <a:cubicBezTo>
                  <a:pt x="979013" y="689607"/>
                  <a:pt x="2261006" y="357118"/>
                  <a:pt x="3009769"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8C481EF2-CAC1-45CB-ACB7-355DC0DFB56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4675652"/>
      </p:ext>
    </p:extLst>
  </p:cSld>
  <p:clrMapOvr>
    <a:masterClrMapping/>
  </p:clrMapOvr>
  <mc:AlternateContent xmlns:mc="http://schemas.openxmlformats.org/markup-compatibility/2006">
    <mc:Choice xmlns:p14="http://schemas.microsoft.com/office/powerpoint/2010/main" Requires="p14">
      <p:transition spd="slow" p14:dur="2000" advTm="29641"/>
    </mc:Choice>
    <mc:Fallback>
      <p:transition spd="slow" advTm="29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5"/>
                </p:tgtEl>
              </p:cMediaNode>
            </p:audio>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First, rearrange the most recent three approximations so that</a:t>
            </a:r>
          </a:p>
          <a:p>
            <a:pPr marL="0" indent="0">
              <a:buNone/>
            </a:pPr>
            <a:r>
              <a:rPr lang="en-US" dirty="0"/>
              <a:t>                                                              or </a:t>
            </a:r>
          </a:p>
          <a:p>
            <a:pPr marL="0" indent="0">
              <a:buNone/>
            </a:pPr>
            <a:endParaRPr lang="en-US" dirty="0"/>
          </a:p>
          <a:p>
            <a:pPr marL="0" indent="0">
              <a:buNone/>
            </a:pPr>
            <a:r>
              <a:rPr lang="en-US" dirty="0"/>
              <a:t>      so that</a:t>
            </a:r>
            <a:endParaRPr lang="en-US" dirty="0">
              <a:latin typeface="Times New Roman" panose="02020603050405020304" pitchFamily="18" charset="0"/>
            </a:endParaRPr>
          </a:p>
          <a:p>
            <a:pPr lvl="1"/>
            <a:r>
              <a:rPr lang="en-US" dirty="0">
                <a:latin typeface="Times New Roman" panose="02020603050405020304" pitchFamily="18" charset="0"/>
              </a:rPr>
              <a:t>In this case, we should have</a:t>
            </a:r>
          </a:p>
          <a:p>
            <a:pPr marL="457200" lvl="1" indent="0" algn="ctr">
              <a:buNone/>
            </a:pPr>
            <a:r>
              <a:rPr lang="en-US" dirty="0">
                <a:latin typeface="Times New Roman" panose="02020603050405020304" pitchFamily="18" charset="0"/>
              </a:rPr>
              <a:t>or</a:t>
            </a:r>
          </a:p>
          <a:p>
            <a:r>
              <a:rPr lang="en-US" dirty="0">
                <a:latin typeface="Times New Roman" panose="02020603050405020304" pitchFamily="18" charset="0"/>
              </a:rPr>
              <a:t>If this is not the case, we should revert to the secant method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Muller's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24" name="Object 23">
            <a:extLst>
              <a:ext uri="{FF2B5EF4-FFF2-40B4-BE49-F238E27FC236}">
                <a16:creationId xmlns:a16="http://schemas.microsoft.com/office/drawing/2014/main" id="{B6B86520-8411-46F9-9905-ABC0EEA4D00E}"/>
              </a:ext>
            </a:extLst>
          </p:cNvPr>
          <p:cNvGraphicFramePr>
            <a:graphicFrameLocks noChangeAspect="1"/>
          </p:cNvGraphicFramePr>
          <p:nvPr>
            <p:extLst>
              <p:ext uri="{D42A27DB-BD31-4B8C-83A1-F6EECF244321}">
                <p14:modId xmlns:p14="http://schemas.microsoft.com/office/powerpoint/2010/main" val="790677661"/>
              </p:ext>
            </p:extLst>
          </p:nvPr>
        </p:nvGraphicFramePr>
        <p:xfrm>
          <a:off x="1052513" y="2000342"/>
          <a:ext cx="3270250" cy="496887"/>
        </p:xfrm>
        <a:graphic>
          <a:graphicData uri="http://schemas.openxmlformats.org/presentationml/2006/ole">
            <mc:AlternateContent xmlns:mc="http://schemas.openxmlformats.org/markup-compatibility/2006">
              <mc:Choice xmlns:v="urn:schemas-microsoft-com:vml" Requires="v">
                <p:oleObj name="Equation" r:id="rId5" imgW="1676160" imgH="253800" progId="Equation.DSMT4">
                  <p:embed/>
                </p:oleObj>
              </mc:Choice>
              <mc:Fallback>
                <p:oleObj name="Equation" r:id="rId5" imgW="1676160" imgH="253800" progId="Equation.DSMT4">
                  <p:embed/>
                  <p:pic>
                    <p:nvPicPr>
                      <p:cNvPr id="12" name="Object 11">
                        <a:extLst>
                          <a:ext uri="{FF2B5EF4-FFF2-40B4-BE49-F238E27FC236}">
                            <a16:creationId xmlns:a16="http://schemas.microsoft.com/office/drawing/2014/main" id="{7C0D7E99-082F-43B1-894A-43AB5881D574}"/>
                          </a:ext>
                        </a:extLst>
                      </p:cNvPr>
                      <p:cNvPicPr/>
                      <p:nvPr/>
                    </p:nvPicPr>
                    <p:blipFill>
                      <a:blip r:embed="rId6"/>
                      <a:stretch>
                        <a:fillRect/>
                      </a:stretch>
                    </p:blipFill>
                    <p:spPr>
                      <a:xfrm>
                        <a:off x="1052513" y="2000342"/>
                        <a:ext cx="3270250" cy="496887"/>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0A88137B-F329-4103-BA1F-620B361D7697}"/>
              </a:ext>
            </a:extLst>
          </p:cNvPr>
          <p:cNvGraphicFramePr>
            <a:graphicFrameLocks noChangeAspect="1"/>
          </p:cNvGraphicFramePr>
          <p:nvPr>
            <p:extLst>
              <p:ext uri="{D42A27DB-BD31-4B8C-83A1-F6EECF244321}">
                <p14:modId xmlns:p14="http://schemas.microsoft.com/office/powerpoint/2010/main" val="2173996941"/>
              </p:ext>
            </p:extLst>
          </p:nvPr>
        </p:nvGraphicFramePr>
        <p:xfrm>
          <a:off x="2787650" y="3579691"/>
          <a:ext cx="1808162" cy="447675"/>
        </p:xfrm>
        <a:graphic>
          <a:graphicData uri="http://schemas.openxmlformats.org/presentationml/2006/ole">
            <mc:AlternateContent xmlns:mc="http://schemas.openxmlformats.org/markup-compatibility/2006">
              <mc:Choice xmlns:v="urn:schemas-microsoft-com:vml" Requires="v">
                <p:oleObj name="Equation" r:id="rId7" imgW="927000" imgH="228600" progId="Equation.DSMT4">
                  <p:embed/>
                </p:oleObj>
              </mc:Choice>
              <mc:Fallback>
                <p:oleObj name="Equation" r:id="rId7" imgW="927000" imgH="228600" progId="Equation.DSMT4">
                  <p:embed/>
                  <p:pic>
                    <p:nvPicPr>
                      <p:cNvPr id="24" name="Object 23">
                        <a:extLst>
                          <a:ext uri="{FF2B5EF4-FFF2-40B4-BE49-F238E27FC236}">
                            <a16:creationId xmlns:a16="http://schemas.microsoft.com/office/drawing/2014/main" id="{B6B86520-8411-46F9-9905-ABC0EEA4D00E}"/>
                          </a:ext>
                        </a:extLst>
                      </p:cNvPr>
                      <p:cNvPicPr/>
                      <p:nvPr/>
                    </p:nvPicPr>
                    <p:blipFill>
                      <a:blip r:embed="rId8"/>
                      <a:stretch>
                        <a:fillRect/>
                      </a:stretch>
                    </p:blipFill>
                    <p:spPr>
                      <a:xfrm>
                        <a:off x="2787650" y="3579691"/>
                        <a:ext cx="1808162" cy="44767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7428CB76-8DBC-4F2B-98B6-847647E9E2E1}"/>
              </a:ext>
            </a:extLst>
          </p:cNvPr>
          <p:cNvGraphicFramePr>
            <a:graphicFrameLocks noChangeAspect="1"/>
          </p:cNvGraphicFramePr>
          <p:nvPr>
            <p:extLst>
              <p:ext uri="{D42A27DB-BD31-4B8C-83A1-F6EECF244321}">
                <p14:modId xmlns:p14="http://schemas.microsoft.com/office/powerpoint/2010/main" val="1948575240"/>
              </p:ext>
            </p:extLst>
          </p:nvPr>
        </p:nvGraphicFramePr>
        <p:xfrm>
          <a:off x="5015825" y="3612252"/>
          <a:ext cx="1808162" cy="447675"/>
        </p:xfrm>
        <a:graphic>
          <a:graphicData uri="http://schemas.openxmlformats.org/presentationml/2006/ole">
            <mc:AlternateContent xmlns:mc="http://schemas.openxmlformats.org/markup-compatibility/2006">
              <mc:Choice xmlns:v="urn:schemas-microsoft-com:vml" Requires="v">
                <p:oleObj name="Equation" r:id="rId9" imgW="927000" imgH="228600" progId="Equation.DSMT4">
                  <p:embed/>
                </p:oleObj>
              </mc:Choice>
              <mc:Fallback>
                <p:oleObj name="Equation" r:id="rId9" imgW="927000" imgH="228600" progId="Equation.DSMT4">
                  <p:embed/>
                  <p:pic>
                    <p:nvPicPr>
                      <p:cNvPr id="27" name="Object 26">
                        <a:extLst>
                          <a:ext uri="{FF2B5EF4-FFF2-40B4-BE49-F238E27FC236}">
                            <a16:creationId xmlns:a16="http://schemas.microsoft.com/office/drawing/2014/main" id="{0A88137B-F329-4103-BA1F-620B361D7697}"/>
                          </a:ext>
                        </a:extLst>
                      </p:cNvPr>
                      <p:cNvPicPr/>
                      <p:nvPr/>
                    </p:nvPicPr>
                    <p:blipFill>
                      <a:blip r:embed="rId10"/>
                      <a:stretch>
                        <a:fillRect/>
                      </a:stretch>
                    </p:blipFill>
                    <p:spPr>
                      <a:xfrm>
                        <a:off x="5015825" y="3612252"/>
                        <a:ext cx="1808162" cy="447675"/>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5B7A406B-83D2-4C27-9274-365A65E7C8A0}"/>
              </a:ext>
            </a:extLst>
          </p:cNvPr>
          <p:cNvCxnSpPr>
            <a:cxnSpLocks/>
          </p:cNvCxnSpPr>
          <p:nvPr/>
        </p:nvCxnSpPr>
        <p:spPr>
          <a:xfrm rot="16200000">
            <a:off x="4835971" y="4215767"/>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65CD3E-EBD0-4462-A6EA-9A10EEE3535B}"/>
              </a:ext>
            </a:extLst>
          </p:cNvPr>
          <p:cNvCxnSpPr>
            <a:cxnSpLocks/>
          </p:cNvCxnSpPr>
          <p:nvPr/>
        </p:nvCxnSpPr>
        <p:spPr>
          <a:xfrm>
            <a:off x="5689411" y="573671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499FD7C-F2F5-4577-9CA2-29C4E07E33BC}"/>
              </a:ext>
            </a:extLst>
          </p:cNvPr>
          <p:cNvSpPr/>
          <p:nvPr/>
        </p:nvSpPr>
        <p:spPr>
          <a:xfrm>
            <a:off x="5649083" y="47868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15541431-6222-40AD-BC60-CC3CDC95713F}"/>
              </a:ext>
            </a:extLst>
          </p:cNvPr>
          <p:cNvCxnSpPr>
            <a:cxnSpLocks/>
          </p:cNvCxnSpPr>
          <p:nvPr/>
        </p:nvCxnSpPr>
        <p:spPr>
          <a:xfrm>
            <a:off x="4940106" y="57327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A85EFCE-CC80-45AB-9111-D2A6A0E8195B}"/>
              </a:ext>
            </a:extLst>
          </p:cNvPr>
          <p:cNvSpPr/>
          <p:nvPr/>
        </p:nvSpPr>
        <p:spPr>
          <a:xfrm>
            <a:off x="4896481" y="561770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999EBC7-0F91-4C04-AAE6-734CC7F4EF59}"/>
              </a:ext>
            </a:extLst>
          </p:cNvPr>
          <p:cNvCxnSpPr>
            <a:cxnSpLocks/>
          </p:cNvCxnSpPr>
          <p:nvPr/>
        </p:nvCxnSpPr>
        <p:spPr>
          <a:xfrm>
            <a:off x="4127771" y="5734173"/>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9076CBCC-BDBB-4EF4-A5E8-AEA22F5BB142}"/>
              </a:ext>
            </a:extLst>
          </p:cNvPr>
          <p:cNvSpPr/>
          <p:nvPr/>
        </p:nvSpPr>
        <p:spPr>
          <a:xfrm>
            <a:off x="4084146" y="544293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Object 42">
            <a:extLst>
              <a:ext uri="{FF2B5EF4-FFF2-40B4-BE49-F238E27FC236}">
                <a16:creationId xmlns:a16="http://schemas.microsoft.com/office/drawing/2014/main" id="{5EC990BC-3B93-406C-9744-F74E7AB69852}"/>
              </a:ext>
            </a:extLst>
          </p:cNvPr>
          <p:cNvGraphicFramePr>
            <a:graphicFrameLocks noChangeAspect="1"/>
          </p:cNvGraphicFramePr>
          <p:nvPr>
            <p:extLst>
              <p:ext uri="{D42A27DB-BD31-4B8C-83A1-F6EECF244321}">
                <p14:modId xmlns:p14="http://schemas.microsoft.com/office/powerpoint/2010/main" val="80901271"/>
              </p:ext>
            </p:extLst>
          </p:nvPr>
        </p:nvGraphicFramePr>
        <p:xfrm>
          <a:off x="5561835" y="5853130"/>
          <a:ext cx="322263" cy="447675"/>
        </p:xfrm>
        <a:graphic>
          <a:graphicData uri="http://schemas.openxmlformats.org/presentationml/2006/ole">
            <mc:AlternateContent xmlns:mc="http://schemas.openxmlformats.org/markup-compatibility/2006">
              <mc:Choice xmlns:v="urn:schemas-microsoft-com:vml" Requires="v">
                <p:oleObj name="Equation" r:id="rId11" imgW="164880" imgH="228600" progId="Equation.DSMT4">
                  <p:embed/>
                </p:oleObj>
              </mc:Choice>
              <mc:Fallback>
                <p:oleObj name="Equation" r:id="rId11" imgW="164880" imgH="228600" progId="Equation.DSMT4">
                  <p:embed/>
                  <p:pic>
                    <p:nvPicPr>
                      <p:cNvPr id="19" name="Object 18">
                        <a:extLst>
                          <a:ext uri="{FF2B5EF4-FFF2-40B4-BE49-F238E27FC236}">
                            <a16:creationId xmlns:a16="http://schemas.microsoft.com/office/drawing/2014/main" id="{E23B74E9-B0E6-4EF1-8FB2-C82883D89592}"/>
                          </a:ext>
                        </a:extLst>
                      </p:cNvPr>
                      <p:cNvPicPr/>
                      <p:nvPr/>
                    </p:nvPicPr>
                    <p:blipFill>
                      <a:blip r:embed="rId12"/>
                      <a:stretch>
                        <a:fillRect/>
                      </a:stretch>
                    </p:blipFill>
                    <p:spPr>
                      <a:xfrm>
                        <a:off x="5561835" y="5853130"/>
                        <a:ext cx="322263" cy="447675"/>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A8B5BA5E-8FD3-4124-83A4-2D9D1D52A8E7}"/>
              </a:ext>
            </a:extLst>
          </p:cNvPr>
          <p:cNvGraphicFramePr>
            <a:graphicFrameLocks noChangeAspect="1"/>
          </p:cNvGraphicFramePr>
          <p:nvPr>
            <p:extLst>
              <p:ext uri="{D42A27DB-BD31-4B8C-83A1-F6EECF244321}">
                <p14:modId xmlns:p14="http://schemas.microsoft.com/office/powerpoint/2010/main" val="4224918373"/>
              </p:ext>
            </p:extLst>
          </p:nvPr>
        </p:nvGraphicFramePr>
        <p:xfrm>
          <a:off x="4822825" y="5854700"/>
          <a:ext cx="323850" cy="447675"/>
        </p:xfrm>
        <a:graphic>
          <a:graphicData uri="http://schemas.openxmlformats.org/presentationml/2006/ole">
            <mc:AlternateContent xmlns:mc="http://schemas.openxmlformats.org/markup-compatibility/2006">
              <mc:Choice xmlns:v="urn:schemas-microsoft-com:vml" Requires="v">
                <p:oleObj name="Equation" r:id="rId13" imgW="164880" imgH="228600" progId="Equation.DSMT4">
                  <p:embed/>
                </p:oleObj>
              </mc:Choice>
              <mc:Fallback>
                <p:oleObj name="Equation" r:id="rId13" imgW="164880" imgH="228600" progId="Equation.DSMT4">
                  <p:embed/>
                  <p:pic>
                    <p:nvPicPr>
                      <p:cNvPr id="20" name="Object 19">
                        <a:extLst>
                          <a:ext uri="{FF2B5EF4-FFF2-40B4-BE49-F238E27FC236}">
                            <a16:creationId xmlns:a16="http://schemas.microsoft.com/office/drawing/2014/main" id="{240D79F1-B15C-4A91-8839-20A2705F3307}"/>
                          </a:ext>
                        </a:extLst>
                      </p:cNvPr>
                      <p:cNvPicPr/>
                      <p:nvPr/>
                    </p:nvPicPr>
                    <p:blipFill>
                      <a:blip r:embed="rId14"/>
                      <a:stretch>
                        <a:fillRect/>
                      </a:stretch>
                    </p:blipFill>
                    <p:spPr>
                      <a:xfrm>
                        <a:off x="4822825" y="5854700"/>
                        <a:ext cx="323850" cy="447675"/>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FFB749DC-F55F-4566-8968-6BB83193A33E}"/>
              </a:ext>
            </a:extLst>
          </p:cNvPr>
          <p:cNvGraphicFramePr>
            <a:graphicFrameLocks noChangeAspect="1"/>
          </p:cNvGraphicFramePr>
          <p:nvPr>
            <p:extLst>
              <p:ext uri="{D42A27DB-BD31-4B8C-83A1-F6EECF244321}">
                <p14:modId xmlns:p14="http://schemas.microsoft.com/office/powerpoint/2010/main" val="767696974"/>
              </p:ext>
            </p:extLst>
          </p:nvPr>
        </p:nvGraphicFramePr>
        <p:xfrm>
          <a:off x="4025900" y="5856288"/>
          <a:ext cx="296863" cy="447675"/>
        </p:xfrm>
        <a:graphic>
          <a:graphicData uri="http://schemas.openxmlformats.org/presentationml/2006/ole">
            <mc:AlternateContent xmlns:mc="http://schemas.openxmlformats.org/markup-compatibility/2006">
              <mc:Choice xmlns:v="urn:schemas-microsoft-com:vml" Requires="v">
                <p:oleObj name="Equation" r:id="rId15" imgW="152280" imgH="228600" progId="Equation.DSMT4">
                  <p:embed/>
                </p:oleObj>
              </mc:Choice>
              <mc:Fallback>
                <p:oleObj name="Equation" r:id="rId15" imgW="152280" imgH="228600" progId="Equation.DSMT4">
                  <p:embed/>
                  <p:pic>
                    <p:nvPicPr>
                      <p:cNvPr id="21" name="Object 20">
                        <a:extLst>
                          <a:ext uri="{FF2B5EF4-FFF2-40B4-BE49-F238E27FC236}">
                            <a16:creationId xmlns:a16="http://schemas.microsoft.com/office/drawing/2014/main" id="{D3B5A724-0779-4FCA-B051-800DEB53E4A3}"/>
                          </a:ext>
                        </a:extLst>
                      </p:cNvPr>
                      <p:cNvPicPr/>
                      <p:nvPr/>
                    </p:nvPicPr>
                    <p:blipFill>
                      <a:blip r:embed="rId16"/>
                      <a:stretch>
                        <a:fillRect/>
                      </a:stretch>
                    </p:blipFill>
                    <p:spPr>
                      <a:xfrm>
                        <a:off x="4025900" y="5856288"/>
                        <a:ext cx="296863" cy="447675"/>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2B52BC55-03BD-4396-BB33-5C1191BDBB0A}"/>
              </a:ext>
            </a:extLst>
          </p:cNvPr>
          <p:cNvGraphicFramePr>
            <a:graphicFrameLocks noChangeAspect="1"/>
          </p:cNvGraphicFramePr>
          <p:nvPr>
            <p:extLst>
              <p:ext uri="{D42A27DB-BD31-4B8C-83A1-F6EECF244321}">
                <p14:modId xmlns:p14="http://schemas.microsoft.com/office/powerpoint/2010/main" val="1933431627"/>
              </p:ext>
            </p:extLst>
          </p:nvPr>
        </p:nvGraphicFramePr>
        <p:xfrm>
          <a:off x="1829896" y="2767713"/>
          <a:ext cx="2254250" cy="546100"/>
        </p:xfrm>
        <a:graphic>
          <a:graphicData uri="http://schemas.openxmlformats.org/presentationml/2006/ole">
            <mc:AlternateContent xmlns:mc="http://schemas.openxmlformats.org/markup-compatibility/2006">
              <mc:Choice xmlns:v="urn:schemas-microsoft-com:vml" Requires="v">
                <p:oleObj name="Equation" r:id="rId17" imgW="1155600" imgH="279360" progId="Equation.DSMT4">
                  <p:embed/>
                </p:oleObj>
              </mc:Choice>
              <mc:Fallback>
                <p:oleObj name="Equation" r:id="rId17" imgW="1155600" imgH="279360" progId="Equation.DSMT4">
                  <p:embed/>
                  <p:pic>
                    <p:nvPicPr>
                      <p:cNvPr id="24" name="Object 23">
                        <a:extLst>
                          <a:ext uri="{FF2B5EF4-FFF2-40B4-BE49-F238E27FC236}">
                            <a16:creationId xmlns:a16="http://schemas.microsoft.com/office/drawing/2014/main" id="{B6B86520-8411-46F9-9905-ABC0EEA4D00E}"/>
                          </a:ext>
                        </a:extLst>
                      </p:cNvPr>
                      <p:cNvPicPr/>
                      <p:nvPr/>
                    </p:nvPicPr>
                    <p:blipFill>
                      <a:blip r:embed="rId18"/>
                      <a:stretch>
                        <a:fillRect/>
                      </a:stretch>
                    </p:blipFill>
                    <p:spPr>
                      <a:xfrm>
                        <a:off x="1829896" y="2767713"/>
                        <a:ext cx="2254250" cy="546100"/>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621633D0-1CDB-4A12-B063-53F1E92570D0}"/>
              </a:ext>
            </a:extLst>
          </p:cNvPr>
          <p:cNvGraphicFramePr>
            <a:graphicFrameLocks noChangeAspect="1"/>
          </p:cNvGraphicFramePr>
          <p:nvPr>
            <p:extLst>
              <p:ext uri="{D42A27DB-BD31-4B8C-83A1-F6EECF244321}">
                <p14:modId xmlns:p14="http://schemas.microsoft.com/office/powerpoint/2010/main" val="4246188978"/>
              </p:ext>
            </p:extLst>
          </p:nvPr>
        </p:nvGraphicFramePr>
        <p:xfrm>
          <a:off x="4703028" y="2000341"/>
          <a:ext cx="3270250" cy="496887"/>
        </p:xfrm>
        <a:graphic>
          <a:graphicData uri="http://schemas.openxmlformats.org/presentationml/2006/ole">
            <mc:AlternateContent xmlns:mc="http://schemas.openxmlformats.org/markup-compatibility/2006">
              <mc:Choice xmlns:v="urn:schemas-microsoft-com:vml" Requires="v">
                <p:oleObj name="Equation" r:id="rId19" imgW="1676160" imgH="253800" progId="Equation.DSMT4">
                  <p:embed/>
                </p:oleObj>
              </mc:Choice>
              <mc:Fallback>
                <p:oleObj name="Equation" r:id="rId19" imgW="1676160" imgH="253800" progId="Equation.DSMT4">
                  <p:embed/>
                  <p:pic>
                    <p:nvPicPr>
                      <p:cNvPr id="24" name="Object 23">
                        <a:extLst>
                          <a:ext uri="{FF2B5EF4-FFF2-40B4-BE49-F238E27FC236}">
                            <a16:creationId xmlns:a16="http://schemas.microsoft.com/office/drawing/2014/main" id="{B6B86520-8411-46F9-9905-ABC0EEA4D00E}"/>
                          </a:ext>
                        </a:extLst>
                      </p:cNvPr>
                      <p:cNvPicPr/>
                      <p:nvPr/>
                    </p:nvPicPr>
                    <p:blipFill>
                      <a:blip r:embed="rId20"/>
                      <a:stretch>
                        <a:fillRect/>
                      </a:stretch>
                    </p:blipFill>
                    <p:spPr>
                      <a:xfrm>
                        <a:off x="4703028" y="2000341"/>
                        <a:ext cx="3270250" cy="49688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A0374AC1-7EBF-47A0-BB45-B13A6532D3A6}"/>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1797612"/>
      </p:ext>
    </p:extLst>
  </p:cSld>
  <p:clrMapOvr>
    <a:masterClrMapping/>
  </p:clrMapOvr>
  <mc:AlternateContent xmlns:mc="http://schemas.openxmlformats.org/markup-compatibility/2006">
    <mc:Choice xmlns:p14="http://schemas.microsoft.com/office/powerpoint/2010/main" Requires="p14">
      <p:transition spd="slow" p14:dur="2000" advTm="57787"/>
    </mc:Choice>
    <mc:Fallback>
      <p:transition spd="slow" advTm="5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37" grpId="0" animBg="1"/>
      <p:bldP spid="39"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Removing 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there are two formulas for calculating the root of a quadratic polynomial </a:t>
            </a:r>
            <a:r>
              <a:rPr lang="en-US" i="1" dirty="0">
                <a:latin typeface="Times New Roman" panose="02020603050405020304" pitchFamily="18" charset="0"/>
              </a:rPr>
              <a:t>ax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bx</a:t>
            </a:r>
            <a:r>
              <a:rPr lang="en-US" dirty="0">
                <a:latin typeface="Times New Roman" panose="02020603050405020304" pitchFamily="18" charset="0"/>
              </a:rPr>
              <a:t> + </a:t>
            </a:r>
            <a:r>
              <a:rPr lang="en-US" i="1" dirty="0">
                <a:latin typeface="Times New Roman" panose="02020603050405020304" pitchFamily="18" charset="0"/>
              </a:rPr>
              <a:t>c</a:t>
            </a:r>
            <a:endParaRPr lang="en-US" dirty="0">
              <a:latin typeface="Times New Roman" panose="02020603050405020304" pitchFamily="18" charset="0"/>
            </a:endParaRPr>
          </a:p>
          <a:p>
            <a:endParaRPr lang="en-US" dirty="0"/>
          </a:p>
          <a:p>
            <a:endParaRPr lang="en-US" dirty="0"/>
          </a:p>
          <a:p>
            <a:pPr marL="0" indent="0">
              <a:buNone/>
            </a:pPr>
            <a:endParaRPr lang="en-US" dirty="0"/>
          </a:p>
          <a:p>
            <a:pPr lvl="1"/>
            <a:r>
              <a:rPr lang="en-US" dirty="0"/>
              <a:t>The first is better at finding the larger root in absolute value</a:t>
            </a:r>
          </a:p>
          <a:p>
            <a:pPr lvl="1"/>
            <a:r>
              <a:rPr lang="en-US" dirty="0"/>
              <a:t>The second is better at finding the smaller root in absolute value</a:t>
            </a:r>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Muller's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7" name="Object 6">
            <a:extLst>
              <a:ext uri="{FF2B5EF4-FFF2-40B4-BE49-F238E27FC236}">
                <a16:creationId xmlns:a16="http://schemas.microsoft.com/office/drawing/2014/main" id="{7910E593-17A2-49C2-9DBB-FD83175A952B}"/>
              </a:ext>
            </a:extLst>
          </p:cNvPr>
          <p:cNvGraphicFramePr>
            <a:graphicFrameLocks noChangeAspect="1"/>
          </p:cNvGraphicFramePr>
          <p:nvPr>
            <p:extLst>
              <p:ext uri="{D42A27DB-BD31-4B8C-83A1-F6EECF244321}">
                <p14:modId xmlns:p14="http://schemas.microsoft.com/office/powerpoint/2010/main" val="3550659438"/>
              </p:ext>
            </p:extLst>
          </p:nvPr>
        </p:nvGraphicFramePr>
        <p:xfrm>
          <a:off x="2124012" y="2416525"/>
          <a:ext cx="1734550" cy="789479"/>
        </p:xfrm>
        <a:graphic>
          <a:graphicData uri="http://schemas.openxmlformats.org/presentationml/2006/ole">
            <mc:AlternateContent xmlns:mc="http://schemas.openxmlformats.org/markup-compatibility/2006">
              <mc:Choice xmlns:v="urn:schemas-microsoft-com:vml" Requires="v">
                <p:oleObj name="Equation" r:id="rId5" imgW="977760" imgH="444240" progId="Equation.DSMT4">
                  <p:embed/>
                </p:oleObj>
              </mc:Choice>
              <mc:Fallback>
                <p:oleObj name="Equation" r:id="rId5" imgW="977760" imgH="444240" progId="Equation.DSMT4">
                  <p:embed/>
                  <p:pic>
                    <p:nvPicPr>
                      <p:cNvPr id="7" name="Object 6">
                        <a:extLst>
                          <a:ext uri="{FF2B5EF4-FFF2-40B4-BE49-F238E27FC236}">
                            <a16:creationId xmlns:a16="http://schemas.microsoft.com/office/drawing/2014/main" id="{7910E593-17A2-49C2-9DBB-FD83175A952B}"/>
                          </a:ext>
                        </a:extLst>
                      </p:cNvPr>
                      <p:cNvPicPr/>
                      <p:nvPr/>
                    </p:nvPicPr>
                    <p:blipFill>
                      <a:blip r:embed="rId6"/>
                      <a:stretch>
                        <a:fillRect/>
                      </a:stretch>
                    </p:blipFill>
                    <p:spPr>
                      <a:xfrm>
                        <a:off x="2124012" y="2416525"/>
                        <a:ext cx="1734550" cy="789479"/>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1A13E92-0632-4455-8D30-8B7AE4E0235C}"/>
              </a:ext>
            </a:extLst>
          </p:cNvPr>
          <p:cNvGraphicFramePr>
            <a:graphicFrameLocks noChangeAspect="1"/>
          </p:cNvGraphicFramePr>
          <p:nvPr>
            <p:extLst>
              <p:ext uri="{D42A27DB-BD31-4B8C-83A1-F6EECF244321}">
                <p14:modId xmlns:p14="http://schemas.microsoft.com/office/powerpoint/2010/main" val="841714500"/>
              </p:ext>
            </p:extLst>
          </p:nvPr>
        </p:nvGraphicFramePr>
        <p:xfrm>
          <a:off x="5050056" y="2416525"/>
          <a:ext cx="1577975" cy="766763"/>
        </p:xfrm>
        <a:graphic>
          <a:graphicData uri="http://schemas.openxmlformats.org/presentationml/2006/ole">
            <mc:AlternateContent xmlns:mc="http://schemas.openxmlformats.org/markup-compatibility/2006">
              <mc:Choice xmlns:v="urn:schemas-microsoft-com:vml" Requires="v">
                <p:oleObj name="Equation" r:id="rId7" imgW="888840" imgH="431640" progId="Equation.DSMT4">
                  <p:embed/>
                </p:oleObj>
              </mc:Choice>
              <mc:Fallback>
                <p:oleObj name="Equation" r:id="rId7" imgW="888840" imgH="431640" progId="Equation.DSMT4">
                  <p:embed/>
                  <p:pic>
                    <p:nvPicPr>
                      <p:cNvPr id="7" name="Object 6">
                        <a:extLst>
                          <a:ext uri="{FF2B5EF4-FFF2-40B4-BE49-F238E27FC236}">
                            <a16:creationId xmlns:a16="http://schemas.microsoft.com/office/drawing/2014/main" id="{7910E593-17A2-49C2-9DBB-FD83175A952B}"/>
                          </a:ext>
                        </a:extLst>
                      </p:cNvPr>
                      <p:cNvPicPr/>
                      <p:nvPr/>
                    </p:nvPicPr>
                    <p:blipFill>
                      <a:blip r:embed="rId8"/>
                      <a:stretch>
                        <a:fillRect/>
                      </a:stretch>
                    </p:blipFill>
                    <p:spPr>
                      <a:xfrm>
                        <a:off x="5050056" y="2416525"/>
                        <a:ext cx="1577975" cy="76676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A5DB65E8-A7DA-4F30-9694-2018C9371C8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88262265"/>
      </p:ext>
    </p:extLst>
  </p:cSld>
  <p:clrMapOvr>
    <a:masterClrMapping/>
  </p:clrMapOvr>
  <mc:AlternateContent xmlns:mc="http://schemas.openxmlformats.org/markup-compatibility/2006">
    <mc:Choice xmlns:p14="http://schemas.microsoft.com/office/powerpoint/2010/main" Requires="p14">
      <p:transition spd="slow" p14:dur="2000" advTm="39023"/>
    </mc:Choice>
    <mc:Fallback>
      <p:transition spd="slow" advTm="3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Removing 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could find the interpolating quadratic, but this leads to an unwieldy formula:</a:t>
            </a:r>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Also, which root do we pick: there are two</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Muller's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a:extLst>
              <a:ext uri="{FF2B5EF4-FFF2-40B4-BE49-F238E27FC236}">
                <a16:creationId xmlns:a16="http://schemas.microsoft.com/office/drawing/2014/main" id="{7910E593-17A2-49C2-9DBB-FD83175A952B}"/>
              </a:ext>
            </a:extLst>
          </p:cNvPr>
          <p:cNvGraphicFramePr>
            <a:graphicFrameLocks noChangeAspect="1"/>
          </p:cNvGraphicFramePr>
          <p:nvPr>
            <p:extLst>
              <p:ext uri="{D42A27DB-BD31-4B8C-83A1-F6EECF244321}">
                <p14:modId xmlns:p14="http://schemas.microsoft.com/office/powerpoint/2010/main" val="4258950332"/>
              </p:ext>
            </p:extLst>
          </p:nvPr>
        </p:nvGraphicFramePr>
        <p:xfrm>
          <a:off x="271463" y="2468563"/>
          <a:ext cx="8651875" cy="2239962"/>
        </p:xfrm>
        <a:graphic>
          <a:graphicData uri="http://schemas.openxmlformats.org/presentationml/2006/ole">
            <mc:AlternateContent xmlns:mc="http://schemas.openxmlformats.org/markup-compatibility/2006">
              <mc:Choice xmlns:v="urn:schemas-microsoft-com:vml" Requires="v">
                <p:oleObj name="Equation" r:id="rId5" imgW="5905440" imgH="1523880" progId="Equation.DSMT4">
                  <p:embed/>
                </p:oleObj>
              </mc:Choice>
              <mc:Fallback>
                <p:oleObj name="Equation" r:id="rId5" imgW="5905440" imgH="1523880" progId="Equation.DSMT4">
                  <p:embed/>
                  <p:pic>
                    <p:nvPicPr>
                      <p:cNvPr id="48" name="Object 47">
                        <a:extLst>
                          <a:ext uri="{FF2B5EF4-FFF2-40B4-BE49-F238E27FC236}">
                            <a16:creationId xmlns:a16="http://schemas.microsoft.com/office/drawing/2014/main" id="{2B52BC55-03BD-4396-BB33-5C1191BDBB0A}"/>
                          </a:ext>
                        </a:extLst>
                      </p:cNvPr>
                      <p:cNvPicPr/>
                      <p:nvPr/>
                    </p:nvPicPr>
                    <p:blipFill>
                      <a:blip r:embed="rId6"/>
                      <a:stretch>
                        <a:fillRect/>
                      </a:stretch>
                    </p:blipFill>
                    <p:spPr>
                      <a:xfrm>
                        <a:off x="271463" y="2468563"/>
                        <a:ext cx="8651875" cy="2239962"/>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219741B8-0306-4B20-8008-8DE310883FC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mc:Choice xmlns:p14="http://schemas.microsoft.com/office/powerpoint/2010/main" Requires="p14">
      <p:transition spd="slow" p14:dur="2000" advTm="22907"/>
    </mc:Choice>
    <mc:Fallback>
      <p:transition spd="slow" advTm="2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Removing 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For example,</a:t>
            </a:r>
          </a:p>
          <a:p>
            <a:endParaRPr lang="en-US" dirty="0"/>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Muller's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cxnSp>
        <p:nvCxnSpPr>
          <p:cNvPr id="8" name="Straight Connector 7">
            <a:extLst>
              <a:ext uri="{FF2B5EF4-FFF2-40B4-BE49-F238E27FC236}">
                <a16:creationId xmlns:a16="http://schemas.microsoft.com/office/drawing/2014/main" id="{E6F48DEC-EEE4-4103-9811-112969FDEAB1}"/>
              </a:ext>
            </a:extLst>
          </p:cNvPr>
          <p:cNvCxnSpPr>
            <a:cxnSpLocks/>
          </p:cNvCxnSpPr>
          <p:nvPr/>
        </p:nvCxnSpPr>
        <p:spPr>
          <a:xfrm rot="16200000">
            <a:off x="2528998" y="2865139"/>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DA622D-E361-4619-B7C8-AB5B519DACF3}"/>
              </a:ext>
            </a:extLst>
          </p:cNvPr>
          <p:cNvCxnSpPr>
            <a:cxnSpLocks/>
          </p:cNvCxnSpPr>
          <p:nvPr/>
        </p:nvCxnSpPr>
        <p:spPr>
          <a:xfrm>
            <a:off x="3818666" y="4386090"/>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C6608C7-EA8F-4DF5-BEA8-2B205606CAEE}"/>
              </a:ext>
            </a:extLst>
          </p:cNvPr>
          <p:cNvSpPr/>
          <p:nvPr/>
        </p:nvSpPr>
        <p:spPr>
          <a:xfrm>
            <a:off x="3778338" y="272311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4B37A8E-5F86-4D27-AEDC-9D46680860F3}"/>
              </a:ext>
            </a:extLst>
          </p:cNvPr>
          <p:cNvCxnSpPr>
            <a:cxnSpLocks/>
          </p:cNvCxnSpPr>
          <p:nvPr/>
        </p:nvCxnSpPr>
        <p:spPr>
          <a:xfrm>
            <a:off x="3069361" y="4382147"/>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BDC57FB-695B-4555-A095-A15E5C0EB3BE}"/>
              </a:ext>
            </a:extLst>
          </p:cNvPr>
          <p:cNvSpPr/>
          <p:nvPr/>
        </p:nvSpPr>
        <p:spPr>
          <a:xfrm>
            <a:off x="3025736" y="35456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792054A-5485-43EE-A666-640B7432E093}"/>
              </a:ext>
            </a:extLst>
          </p:cNvPr>
          <p:cNvCxnSpPr>
            <a:cxnSpLocks/>
          </p:cNvCxnSpPr>
          <p:nvPr/>
        </p:nvCxnSpPr>
        <p:spPr>
          <a:xfrm>
            <a:off x="2257026" y="438354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4D1EC3A7-A8A0-44D2-A9DD-F93E097E0925}"/>
              </a:ext>
            </a:extLst>
          </p:cNvPr>
          <p:cNvSpPr/>
          <p:nvPr/>
        </p:nvSpPr>
        <p:spPr>
          <a:xfrm>
            <a:off x="2213401" y="420136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a:extLst>
              <a:ext uri="{FF2B5EF4-FFF2-40B4-BE49-F238E27FC236}">
                <a16:creationId xmlns:a16="http://schemas.microsoft.com/office/drawing/2014/main" id="{DDE04422-7DA7-4A46-84CC-78182C344F58}"/>
              </a:ext>
            </a:extLst>
          </p:cNvPr>
          <p:cNvGraphicFramePr>
            <a:graphicFrameLocks noChangeAspect="1"/>
          </p:cNvGraphicFramePr>
          <p:nvPr>
            <p:extLst>
              <p:ext uri="{D42A27DB-BD31-4B8C-83A1-F6EECF244321}">
                <p14:modId xmlns:p14="http://schemas.microsoft.com/office/powerpoint/2010/main" val="3195150490"/>
              </p:ext>
            </p:extLst>
          </p:nvPr>
        </p:nvGraphicFramePr>
        <p:xfrm>
          <a:off x="3691090" y="4502502"/>
          <a:ext cx="322263" cy="447675"/>
        </p:xfrm>
        <a:graphic>
          <a:graphicData uri="http://schemas.openxmlformats.org/presentationml/2006/ole">
            <mc:AlternateContent xmlns:mc="http://schemas.openxmlformats.org/markup-compatibility/2006">
              <mc:Choice xmlns:v="urn:schemas-microsoft-com:vml" Requires="v">
                <p:oleObj name="Equation" r:id="rId5" imgW="164880" imgH="228600" progId="Equation.DSMT4">
                  <p:embed/>
                </p:oleObj>
              </mc:Choice>
              <mc:Fallback>
                <p:oleObj name="Equation" r:id="rId5" imgW="164880" imgH="228600" progId="Equation.DSMT4">
                  <p:embed/>
                  <p:pic>
                    <p:nvPicPr>
                      <p:cNvPr id="19" name="Object 18">
                        <a:extLst>
                          <a:ext uri="{FF2B5EF4-FFF2-40B4-BE49-F238E27FC236}">
                            <a16:creationId xmlns:a16="http://schemas.microsoft.com/office/drawing/2014/main" id="{E23B74E9-B0E6-4EF1-8FB2-C82883D89592}"/>
                          </a:ext>
                        </a:extLst>
                      </p:cNvPr>
                      <p:cNvPicPr/>
                      <p:nvPr/>
                    </p:nvPicPr>
                    <p:blipFill>
                      <a:blip r:embed="rId6"/>
                      <a:stretch>
                        <a:fillRect/>
                      </a:stretch>
                    </p:blipFill>
                    <p:spPr>
                      <a:xfrm>
                        <a:off x="3691090" y="4502502"/>
                        <a:ext cx="322263" cy="4476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4FAF2A19-FE92-44E9-8ED7-942B007F7197}"/>
              </a:ext>
            </a:extLst>
          </p:cNvPr>
          <p:cNvGraphicFramePr>
            <a:graphicFrameLocks noChangeAspect="1"/>
          </p:cNvGraphicFramePr>
          <p:nvPr>
            <p:extLst>
              <p:ext uri="{D42A27DB-BD31-4B8C-83A1-F6EECF244321}">
                <p14:modId xmlns:p14="http://schemas.microsoft.com/office/powerpoint/2010/main" val="4145035037"/>
              </p:ext>
            </p:extLst>
          </p:nvPr>
        </p:nvGraphicFramePr>
        <p:xfrm>
          <a:off x="2964780" y="4504072"/>
          <a:ext cx="298450" cy="447675"/>
        </p:xfrm>
        <a:graphic>
          <a:graphicData uri="http://schemas.openxmlformats.org/presentationml/2006/ole">
            <mc:AlternateContent xmlns:mc="http://schemas.openxmlformats.org/markup-compatibility/2006">
              <mc:Choice xmlns:v="urn:schemas-microsoft-com:vml" Requires="v">
                <p:oleObj name="Equation" r:id="rId7" imgW="152280" imgH="228600" progId="Equation.DSMT4">
                  <p:embed/>
                </p:oleObj>
              </mc:Choice>
              <mc:Fallback>
                <p:oleObj name="Equation" r:id="rId7" imgW="152280" imgH="228600" progId="Equation.DSMT4">
                  <p:embed/>
                  <p:pic>
                    <p:nvPicPr>
                      <p:cNvPr id="20" name="Object 19">
                        <a:extLst>
                          <a:ext uri="{FF2B5EF4-FFF2-40B4-BE49-F238E27FC236}">
                            <a16:creationId xmlns:a16="http://schemas.microsoft.com/office/drawing/2014/main" id="{240D79F1-B15C-4A91-8839-20A2705F3307}"/>
                          </a:ext>
                        </a:extLst>
                      </p:cNvPr>
                      <p:cNvPicPr/>
                      <p:nvPr/>
                    </p:nvPicPr>
                    <p:blipFill>
                      <a:blip r:embed="rId8"/>
                      <a:stretch>
                        <a:fillRect/>
                      </a:stretch>
                    </p:blipFill>
                    <p:spPr>
                      <a:xfrm>
                        <a:off x="2964780" y="4504072"/>
                        <a:ext cx="298450" cy="4476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C177073A-8A3B-4756-816E-9FBF9E68E38F}"/>
              </a:ext>
            </a:extLst>
          </p:cNvPr>
          <p:cNvGraphicFramePr>
            <a:graphicFrameLocks noChangeAspect="1"/>
          </p:cNvGraphicFramePr>
          <p:nvPr>
            <p:extLst>
              <p:ext uri="{D42A27DB-BD31-4B8C-83A1-F6EECF244321}">
                <p14:modId xmlns:p14="http://schemas.microsoft.com/office/powerpoint/2010/main" val="4030387625"/>
              </p:ext>
            </p:extLst>
          </p:nvPr>
        </p:nvGraphicFramePr>
        <p:xfrm>
          <a:off x="2141921" y="4505298"/>
          <a:ext cx="322263" cy="447675"/>
        </p:xfrm>
        <a:graphic>
          <a:graphicData uri="http://schemas.openxmlformats.org/presentationml/2006/ole">
            <mc:AlternateContent xmlns:mc="http://schemas.openxmlformats.org/markup-compatibility/2006">
              <mc:Choice xmlns:v="urn:schemas-microsoft-com:vml" Requires="v">
                <p:oleObj name="Equation" r:id="rId9" imgW="164880" imgH="228600" progId="Equation.DSMT4">
                  <p:embed/>
                </p:oleObj>
              </mc:Choice>
              <mc:Fallback>
                <p:oleObj name="Equation" r:id="rId9" imgW="164880" imgH="228600" progId="Equation.DSMT4">
                  <p:embed/>
                  <p:pic>
                    <p:nvPicPr>
                      <p:cNvPr id="21" name="Object 20">
                        <a:extLst>
                          <a:ext uri="{FF2B5EF4-FFF2-40B4-BE49-F238E27FC236}">
                            <a16:creationId xmlns:a16="http://schemas.microsoft.com/office/drawing/2014/main" id="{D3B5A724-0779-4FCA-B051-800DEB53E4A3}"/>
                          </a:ext>
                        </a:extLst>
                      </p:cNvPr>
                      <p:cNvPicPr/>
                      <p:nvPr/>
                    </p:nvPicPr>
                    <p:blipFill>
                      <a:blip r:embed="rId10"/>
                      <a:stretch>
                        <a:fillRect/>
                      </a:stretch>
                    </p:blipFill>
                    <p:spPr>
                      <a:xfrm>
                        <a:off x="2141921" y="4505298"/>
                        <a:ext cx="322263" cy="447675"/>
                      </a:xfrm>
                      <a:prstGeom prst="rect">
                        <a:avLst/>
                      </a:prstGeom>
                    </p:spPr>
                  </p:pic>
                </p:oleObj>
              </mc:Fallback>
            </mc:AlternateContent>
          </a:graphicData>
        </a:graphic>
      </p:graphicFrame>
      <p:cxnSp>
        <p:nvCxnSpPr>
          <p:cNvPr id="23" name="Straight Connector 22">
            <a:extLst>
              <a:ext uri="{FF2B5EF4-FFF2-40B4-BE49-F238E27FC236}">
                <a16:creationId xmlns:a16="http://schemas.microsoft.com/office/drawing/2014/main" id="{03CA5AE0-09B3-46D4-9333-B04D4B213069}"/>
              </a:ext>
            </a:extLst>
          </p:cNvPr>
          <p:cNvCxnSpPr>
            <a:cxnSpLocks/>
          </p:cNvCxnSpPr>
          <p:nvPr/>
        </p:nvCxnSpPr>
        <p:spPr>
          <a:xfrm>
            <a:off x="1033630" y="437655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id="{F392EC67-1DAF-400A-BF4E-F0C6930A4511}"/>
              </a:ext>
            </a:extLst>
          </p:cNvPr>
          <p:cNvGraphicFramePr>
            <a:graphicFrameLocks noChangeAspect="1"/>
          </p:cNvGraphicFramePr>
          <p:nvPr>
            <p:extLst>
              <p:ext uri="{D42A27DB-BD31-4B8C-83A1-F6EECF244321}">
                <p14:modId xmlns:p14="http://schemas.microsoft.com/office/powerpoint/2010/main" val="1005823695"/>
              </p:ext>
            </p:extLst>
          </p:nvPr>
        </p:nvGraphicFramePr>
        <p:xfrm>
          <a:off x="922119" y="4548188"/>
          <a:ext cx="249238" cy="349250"/>
        </p:xfrm>
        <a:graphic>
          <a:graphicData uri="http://schemas.openxmlformats.org/presentationml/2006/ole">
            <mc:AlternateContent xmlns:mc="http://schemas.openxmlformats.org/markup-compatibility/2006">
              <mc:Choice xmlns:v="urn:schemas-microsoft-com:vml" Requires="v">
                <p:oleObj name="Equation" r:id="rId11" imgW="126720" imgH="177480" progId="Equation.DSMT4">
                  <p:embed/>
                </p:oleObj>
              </mc:Choice>
              <mc:Fallback>
                <p:oleObj name="Equation" r:id="rId11" imgW="126720" imgH="177480" progId="Equation.DSMT4">
                  <p:embed/>
                  <p:pic>
                    <p:nvPicPr>
                      <p:cNvPr id="20" name="Object 19">
                        <a:extLst>
                          <a:ext uri="{FF2B5EF4-FFF2-40B4-BE49-F238E27FC236}">
                            <a16:creationId xmlns:a16="http://schemas.microsoft.com/office/drawing/2014/main" id="{C177073A-8A3B-4756-816E-9FBF9E68E38F}"/>
                          </a:ext>
                        </a:extLst>
                      </p:cNvPr>
                      <p:cNvPicPr/>
                      <p:nvPr/>
                    </p:nvPicPr>
                    <p:blipFill>
                      <a:blip r:embed="rId12"/>
                      <a:stretch>
                        <a:fillRect/>
                      </a:stretch>
                    </p:blipFill>
                    <p:spPr>
                      <a:xfrm>
                        <a:off x="922119" y="4548188"/>
                        <a:ext cx="249238" cy="349250"/>
                      </a:xfrm>
                      <a:prstGeom prst="rect">
                        <a:avLst/>
                      </a:prstGeom>
                    </p:spPr>
                  </p:pic>
                </p:oleObj>
              </mc:Fallback>
            </mc:AlternateContent>
          </a:graphicData>
        </a:graphic>
      </p:graphicFrame>
      <p:cxnSp>
        <p:nvCxnSpPr>
          <p:cNvPr id="25" name="Straight Connector 24">
            <a:extLst>
              <a:ext uri="{FF2B5EF4-FFF2-40B4-BE49-F238E27FC236}">
                <a16:creationId xmlns:a16="http://schemas.microsoft.com/office/drawing/2014/main" id="{1388FC54-C2FE-4C67-A3B3-31F2FBF26A11}"/>
              </a:ext>
            </a:extLst>
          </p:cNvPr>
          <p:cNvCxnSpPr>
            <a:cxnSpLocks/>
          </p:cNvCxnSpPr>
          <p:nvPr/>
        </p:nvCxnSpPr>
        <p:spPr>
          <a:xfrm rot="16200000">
            <a:off x="6390500" y="286234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BE6722-E462-4026-BF7D-210CE446695B}"/>
              </a:ext>
            </a:extLst>
          </p:cNvPr>
          <p:cNvCxnSpPr>
            <a:cxnSpLocks/>
          </p:cNvCxnSpPr>
          <p:nvPr/>
        </p:nvCxnSpPr>
        <p:spPr>
          <a:xfrm>
            <a:off x="7680168" y="438329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88FC81E-CF35-44BF-A5B0-4F9713D5FFB3}"/>
              </a:ext>
            </a:extLst>
          </p:cNvPr>
          <p:cNvSpPr/>
          <p:nvPr/>
        </p:nvSpPr>
        <p:spPr>
          <a:xfrm>
            <a:off x="7639840" y="402061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301F788-4BEA-4CB4-95F8-65C19E5A48A2}"/>
              </a:ext>
            </a:extLst>
          </p:cNvPr>
          <p:cNvCxnSpPr>
            <a:cxnSpLocks/>
          </p:cNvCxnSpPr>
          <p:nvPr/>
        </p:nvCxnSpPr>
        <p:spPr>
          <a:xfrm>
            <a:off x="6930863" y="4379351"/>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232DD0D-E635-4C64-B3C2-BF4CF8469D01}"/>
              </a:ext>
            </a:extLst>
          </p:cNvPr>
          <p:cNvSpPr/>
          <p:nvPr/>
        </p:nvSpPr>
        <p:spPr>
          <a:xfrm>
            <a:off x="6887238" y="35428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47336D96-9A68-4694-8B27-0352D5E336D3}"/>
              </a:ext>
            </a:extLst>
          </p:cNvPr>
          <p:cNvCxnSpPr>
            <a:cxnSpLocks/>
          </p:cNvCxnSpPr>
          <p:nvPr/>
        </p:nvCxnSpPr>
        <p:spPr>
          <a:xfrm>
            <a:off x="6118528" y="438074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E522440-7CDE-4C6B-8D08-4CFD6AA9F9D2}"/>
              </a:ext>
            </a:extLst>
          </p:cNvPr>
          <p:cNvSpPr/>
          <p:nvPr/>
        </p:nvSpPr>
        <p:spPr>
          <a:xfrm>
            <a:off x="6074903" y="247043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 name="Object 32">
            <a:extLst>
              <a:ext uri="{FF2B5EF4-FFF2-40B4-BE49-F238E27FC236}">
                <a16:creationId xmlns:a16="http://schemas.microsoft.com/office/drawing/2014/main" id="{8B2E0A20-4C32-4171-A2DD-C26775FAB079}"/>
              </a:ext>
            </a:extLst>
          </p:cNvPr>
          <p:cNvGraphicFramePr>
            <a:graphicFrameLocks noChangeAspect="1"/>
          </p:cNvGraphicFramePr>
          <p:nvPr>
            <p:extLst>
              <p:ext uri="{D42A27DB-BD31-4B8C-83A1-F6EECF244321}">
                <p14:modId xmlns:p14="http://schemas.microsoft.com/office/powerpoint/2010/main" val="1681282546"/>
              </p:ext>
            </p:extLst>
          </p:nvPr>
        </p:nvGraphicFramePr>
        <p:xfrm>
          <a:off x="7552592" y="4499706"/>
          <a:ext cx="322263" cy="447675"/>
        </p:xfrm>
        <a:graphic>
          <a:graphicData uri="http://schemas.openxmlformats.org/presentationml/2006/ole">
            <mc:AlternateContent xmlns:mc="http://schemas.openxmlformats.org/markup-compatibility/2006">
              <mc:Choice xmlns:v="urn:schemas-microsoft-com:vml" Requires="v">
                <p:oleObj name="Equation" r:id="rId13" imgW="164880" imgH="228600" progId="Equation.DSMT4">
                  <p:embed/>
                </p:oleObj>
              </mc:Choice>
              <mc:Fallback>
                <p:oleObj name="Equation" r:id="rId13" imgW="164880" imgH="228600" progId="Equation.DSMT4">
                  <p:embed/>
                  <p:pic>
                    <p:nvPicPr>
                      <p:cNvPr id="18" name="Object 17">
                        <a:extLst>
                          <a:ext uri="{FF2B5EF4-FFF2-40B4-BE49-F238E27FC236}">
                            <a16:creationId xmlns:a16="http://schemas.microsoft.com/office/drawing/2014/main" id="{DDE04422-7DA7-4A46-84CC-78182C344F58}"/>
                          </a:ext>
                        </a:extLst>
                      </p:cNvPr>
                      <p:cNvPicPr/>
                      <p:nvPr/>
                    </p:nvPicPr>
                    <p:blipFill>
                      <a:blip r:embed="rId14"/>
                      <a:stretch>
                        <a:fillRect/>
                      </a:stretch>
                    </p:blipFill>
                    <p:spPr>
                      <a:xfrm>
                        <a:off x="7552592" y="4499706"/>
                        <a:ext cx="322263" cy="447675"/>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56B6A516-69C7-479A-9353-A73C0895EC1B}"/>
              </a:ext>
            </a:extLst>
          </p:cNvPr>
          <p:cNvGraphicFramePr>
            <a:graphicFrameLocks noChangeAspect="1"/>
          </p:cNvGraphicFramePr>
          <p:nvPr>
            <p:extLst>
              <p:ext uri="{D42A27DB-BD31-4B8C-83A1-F6EECF244321}">
                <p14:modId xmlns:p14="http://schemas.microsoft.com/office/powerpoint/2010/main" val="980917365"/>
              </p:ext>
            </p:extLst>
          </p:nvPr>
        </p:nvGraphicFramePr>
        <p:xfrm>
          <a:off x="6826282" y="4501276"/>
          <a:ext cx="298450" cy="447675"/>
        </p:xfrm>
        <a:graphic>
          <a:graphicData uri="http://schemas.openxmlformats.org/presentationml/2006/ole">
            <mc:AlternateContent xmlns:mc="http://schemas.openxmlformats.org/markup-compatibility/2006">
              <mc:Choice xmlns:v="urn:schemas-microsoft-com:vml" Requires="v">
                <p:oleObj name="Equation" r:id="rId7" imgW="152280" imgH="228600" progId="Equation.DSMT4">
                  <p:embed/>
                </p:oleObj>
              </mc:Choice>
              <mc:Fallback>
                <p:oleObj name="Equation" r:id="rId7" imgW="152280" imgH="228600" progId="Equation.DSMT4">
                  <p:embed/>
                  <p:pic>
                    <p:nvPicPr>
                      <p:cNvPr id="19" name="Object 18">
                        <a:extLst>
                          <a:ext uri="{FF2B5EF4-FFF2-40B4-BE49-F238E27FC236}">
                            <a16:creationId xmlns:a16="http://schemas.microsoft.com/office/drawing/2014/main" id="{4FAF2A19-FE92-44E9-8ED7-942B007F7197}"/>
                          </a:ext>
                        </a:extLst>
                      </p:cNvPr>
                      <p:cNvPicPr/>
                      <p:nvPr/>
                    </p:nvPicPr>
                    <p:blipFill>
                      <a:blip r:embed="rId8"/>
                      <a:stretch>
                        <a:fillRect/>
                      </a:stretch>
                    </p:blipFill>
                    <p:spPr>
                      <a:xfrm>
                        <a:off x="6826282" y="4501276"/>
                        <a:ext cx="298450" cy="447675"/>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6F2E1469-3CFA-4382-9A75-EE9DDF1C5B81}"/>
              </a:ext>
            </a:extLst>
          </p:cNvPr>
          <p:cNvGraphicFramePr>
            <a:graphicFrameLocks noChangeAspect="1"/>
          </p:cNvGraphicFramePr>
          <p:nvPr>
            <p:extLst>
              <p:ext uri="{D42A27DB-BD31-4B8C-83A1-F6EECF244321}">
                <p14:modId xmlns:p14="http://schemas.microsoft.com/office/powerpoint/2010/main" val="1189539927"/>
              </p:ext>
            </p:extLst>
          </p:nvPr>
        </p:nvGraphicFramePr>
        <p:xfrm>
          <a:off x="6003423" y="4502502"/>
          <a:ext cx="322263" cy="447675"/>
        </p:xfrm>
        <a:graphic>
          <a:graphicData uri="http://schemas.openxmlformats.org/presentationml/2006/ole">
            <mc:AlternateContent xmlns:mc="http://schemas.openxmlformats.org/markup-compatibility/2006">
              <mc:Choice xmlns:v="urn:schemas-microsoft-com:vml" Requires="v">
                <p:oleObj name="Equation" r:id="rId15" imgW="164880" imgH="228600" progId="Equation.DSMT4">
                  <p:embed/>
                </p:oleObj>
              </mc:Choice>
              <mc:Fallback>
                <p:oleObj name="Equation" r:id="rId15" imgW="164880" imgH="228600" progId="Equation.DSMT4">
                  <p:embed/>
                  <p:pic>
                    <p:nvPicPr>
                      <p:cNvPr id="20" name="Object 19">
                        <a:extLst>
                          <a:ext uri="{FF2B5EF4-FFF2-40B4-BE49-F238E27FC236}">
                            <a16:creationId xmlns:a16="http://schemas.microsoft.com/office/drawing/2014/main" id="{C177073A-8A3B-4756-816E-9FBF9E68E38F}"/>
                          </a:ext>
                        </a:extLst>
                      </p:cNvPr>
                      <p:cNvPicPr/>
                      <p:nvPr/>
                    </p:nvPicPr>
                    <p:blipFill>
                      <a:blip r:embed="rId16"/>
                      <a:stretch>
                        <a:fillRect/>
                      </a:stretch>
                    </p:blipFill>
                    <p:spPr>
                      <a:xfrm>
                        <a:off x="6003423" y="4502502"/>
                        <a:ext cx="322263" cy="447675"/>
                      </a:xfrm>
                      <a:prstGeom prst="rect">
                        <a:avLst/>
                      </a:prstGeom>
                    </p:spPr>
                  </p:pic>
                </p:oleObj>
              </mc:Fallback>
            </mc:AlternateContent>
          </a:graphicData>
        </a:graphic>
      </p:graphicFrame>
      <p:cxnSp>
        <p:nvCxnSpPr>
          <p:cNvPr id="36" name="Straight Connector 35">
            <a:extLst>
              <a:ext uri="{FF2B5EF4-FFF2-40B4-BE49-F238E27FC236}">
                <a16:creationId xmlns:a16="http://schemas.microsoft.com/office/drawing/2014/main" id="{823451C5-B482-41DF-9D29-7EAB1662C69A}"/>
              </a:ext>
            </a:extLst>
          </p:cNvPr>
          <p:cNvCxnSpPr>
            <a:cxnSpLocks/>
          </p:cNvCxnSpPr>
          <p:nvPr/>
        </p:nvCxnSpPr>
        <p:spPr>
          <a:xfrm>
            <a:off x="4895132" y="437375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7" name="Object 36">
            <a:extLst>
              <a:ext uri="{FF2B5EF4-FFF2-40B4-BE49-F238E27FC236}">
                <a16:creationId xmlns:a16="http://schemas.microsoft.com/office/drawing/2014/main" id="{AA15F855-BBC8-46EE-8EC9-E787583A3346}"/>
              </a:ext>
            </a:extLst>
          </p:cNvPr>
          <p:cNvGraphicFramePr>
            <a:graphicFrameLocks noChangeAspect="1"/>
          </p:cNvGraphicFramePr>
          <p:nvPr>
            <p:extLst>
              <p:ext uri="{D42A27DB-BD31-4B8C-83A1-F6EECF244321}">
                <p14:modId xmlns:p14="http://schemas.microsoft.com/office/powerpoint/2010/main" val="610897764"/>
              </p:ext>
            </p:extLst>
          </p:nvPr>
        </p:nvGraphicFramePr>
        <p:xfrm>
          <a:off x="4783621" y="4545392"/>
          <a:ext cx="249238" cy="349250"/>
        </p:xfrm>
        <a:graphic>
          <a:graphicData uri="http://schemas.openxmlformats.org/presentationml/2006/ole">
            <mc:AlternateContent xmlns:mc="http://schemas.openxmlformats.org/markup-compatibility/2006">
              <mc:Choice xmlns:v="urn:schemas-microsoft-com:vml" Requires="v">
                <p:oleObj name="Equation" r:id="rId17" imgW="126720" imgH="177480" progId="Equation.DSMT4">
                  <p:embed/>
                </p:oleObj>
              </mc:Choice>
              <mc:Fallback>
                <p:oleObj name="Equation" r:id="rId17" imgW="126720" imgH="177480" progId="Equation.DSMT4">
                  <p:embed/>
                  <p:pic>
                    <p:nvPicPr>
                      <p:cNvPr id="24" name="Object 23">
                        <a:extLst>
                          <a:ext uri="{FF2B5EF4-FFF2-40B4-BE49-F238E27FC236}">
                            <a16:creationId xmlns:a16="http://schemas.microsoft.com/office/drawing/2014/main" id="{F392EC67-1DAF-400A-BF4E-F0C6930A4511}"/>
                          </a:ext>
                        </a:extLst>
                      </p:cNvPr>
                      <p:cNvPicPr/>
                      <p:nvPr/>
                    </p:nvPicPr>
                    <p:blipFill>
                      <a:blip r:embed="rId12"/>
                      <a:stretch>
                        <a:fillRect/>
                      </a:stretch>
                    </p:blipFill>
                    <p:spPr>
                      <a:xfrm>
                        <a:off x="4783621" y="4545392"/>
                        <a:ext cx="249238" cy="34925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2AF70557-BDBD-4600-A0E5-DC1074358962}"/>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585137"/>
      </p:ext>
    </p:extLst>
  </p:cSld>
  <p:clrMapOvr>
    <a:masterClrMapping/>
  </p:clrMapOvr>
  <mc:AlternateContent xmlns:mc="http://schemas.openxmlformats.org/markup-compatibility/2006">
    <mc:Choice xmlns:p14="http://schemas.microsoft.com/office/powerpoint/2010/main" Requires="p14">
      <p:transition spd="slow" p14:dur="2000" advTm="45642"/>
    </mc:Choice>
    <mc:Fallback>
      <p:transition spd="slow" advTm="4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Removing 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Strategy: Shift the </a:t>
            </a:r>
            <a:r>
              <a:rPr lang="en-US" i="1" dirty="0"/>
              <a:t>x</a:t>
            </a:r>
            <a:r>
              <a:rPr lang="en-US" dirty="0"/>
              <a:t>-values to the origin by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Muller's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cxnSp>
        <p:nvCxnSpPr>
          <p:cNvPr id="8" name="Straight Connector 7">
            <a:extLst>
              <a:ext uri="{FF2B5EF4-FFF2-40B4-BE49-F238E27FC236}">
                <a16:creationId xmlns:a16="http://schemas.microsoft.com/office/drawing/2014/main" id="{B4F34C0D-ECA8-4919-ACF1-43FC22DB4073}"/>
              </a:ext>
            </a:extLst>
          </p:cNvPr>
          <p:cNvCxnSpPr>
            <a:cxnSpLocks/>
          </p:cNvCxnSpPr>
          <p:nvPr/>
        </p:nvCxnSpPr>
        <p:spPr>
          <a:xfrm rot="16200000">
            <a:off x="4651413" y="2462468"/>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2EAF38-C371-44DD-B7C1-0CFE457F3E72}"/>
              </a:ext>
            </a:extLst>
          </p:cNvPr>
          <p:cNvCxnSpPr>
            <a:cxnSpLocks/>
          </p:cNvCxnSpPr>
          <p:nvPr/>
        </p:nvCxnSpPr>
        <p:spPr>
          <a:xfrm>
            <a:off x="5303517" y="398341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429E3BA-AC42-48BF-8765-812CE9A9064E}"/>
              </a:ext>
            </a:extLst>
          </p:cNvPr>
          <p:cNvSpPr/>
          <p:nvPr/>
        </p:nvSpPr>
        <p:spPr>
          <a:xfrm>
            <a:off x="5263189" y="232044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F4361CF-DEA2-45A5-8C85-E13A2D2687A6}"/>
              </a:ext>
            </a:extLst>
          </p:cNvPr>
          <p:cNvCxnSpPr>
            <a:cxnSpLocks/>
          </p:cNvCxnSpPr>
          <p:nvPr/>
        </p:nvCxnSpPr>
        <p:spPr>
          <a:xfrm>
            <a:off x="4554212" y="3979476"/>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C079889-A192-4DBC-8827-1DBFB786FBDD}"/>
              </a:ext>
            </a:extLst>
          </p:cNvPr>
          <p:cNvSpPr/>
          <p:nvPr/>
        </p:nvSpPr>
        <p:spPr>
          <a:xfrm>
            <a:off x="4510587" y="314295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E05D469-5ACE-468C-840F-F228AA3B1BA0}"/>
              </a:ext>
            </a:extLst>
          </p:cNvPr>
          <p:cNvCxnSpPr>
            <a:cxnSpLocks/>
          </p:cNvCxnSpPr>
          <p:nvPr/>
        </p:nvCxnSpPr>
        <p:spPr>
          <a:xfrm>
            <a:off x="3741877" y="398087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C6F44A3-F7A6-41A6-A193-2C83EF12D088}"/>
              </a:ext>
            </a:extLst>
          </p:cNvPr>
          <p:cNvSpPr/>
          <p:nvPr/>
        </p:nvSpPr>
        <p:spPr>
          <a:xfrm>
            <a:off x="3698252" y="379869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a:extLst>
              <a:ext uri="{FF2B5EF4-FFF2-40B4-BE49-F238E27FC236}">
                <a16:creationId xmlns:a16="http://schemas.microsoft.com/office/drawing/2014/main" id="{10F7D09C-0A26-4F1A-9E71-941C316D8339}"/>
              </a:ext>
            </a:extLst>
          </p:cNvPr>
          <p:cNvGraphicFramePr>
            <a:graphicFrameLocks noChangeAspect="1"/>
          </p:cNvGraphicFramePr>
          <p:nvPr>
            <p:extLst>
              <p:ext uri="{D42A27DB-BD31-4B8C-83A1-F6EECF244321}">
                <p14:modId xmlns:p14="http://schemas.microsoft.com/office/powerpoint/2010/main" val="2689220045"/>
              </p:ext>
            </p:extLst>
          </p:nvPr>
        </p:nvGraphicFramePr>
        <p:xfrm>
          <a:off x="4803862" y="4100513"/>
          <a:ext cx="1066800" cy="447675"/>
        </p:xfrm>
        <a:graphic>
          <a:graphicData uri="http://schemas.openxmlformats.org/presentationml/2006/ole">
            <mc:AlternateContent xmlns:mc="http://schemas.openxmlformats.org/markup-compatibility/2006">
              <mc:Choice xmlns:v="urn:schemas-microsoft-com:vml" Requires="v">
                <p:oleObj name="Equation" r:id="rId5" imgW="545760" imgH="228600" progId="Equation.DSMT4">
                  <p:embed/>
                </p:oleObj>
              </mc:Choice>
              <mc:Fallback>
                <p:oleObj name="Equation" r:id="rId5" imgW="545760" imgH="228600" progId="Equation.DSMT4">
                  <p:embed/>
                  <p:pic>
                    <p:nvPicPr>
                      <p:cNvPr id="19" name="Object 18">
                        <a:extLst>
                          <a:ext uri="{FF2B5EF4-FFF2-40B4-BE49-F238E27FC236}">
                            <a16:creationId xmlns:a16="http://schemas.microsoft.com/office/drawing/2014/main" id="{E23B74E9-B0E6-4EF1-8FB2-C82883D89592}"/>
                          </a:ext>
                        </a:extLst>
                      </p:cNvPr>
                      <p:cNvPicPr/>
                      <p:nvPr/>
                    </p:nvPicPr>
                    <p:blipFill>
                      <a:blip r:embed="rId6"/>
                      <a:stretch>
                        <a:fillRect/>
                      </a:stretch>
                    </p:blipFill>
                    <p:spPr>
                      <a:xfrm>
                        <a:off x="4803862" y="4100513"/>
                        <a:ext cx="1066800" cy="4476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B3E9E8BA-7C5E-482A-8FA7-7A0F5B2DBEEF}"/>
              </a:ext>
            </a:extLst>
          </p:cNvPr>
          <p:cNvGraphicFramePr>
            <a:graphicFrameLocks noChangeAspect="1"/>
          </p:cNvGraphicFramePr>
          <p:nvPr>
            <p:extLst>
              <p:ext uri="{D42A27DB-BD31-4B8C-83A1-F6EECF244321}">
                <p14:modId xmlns:p14="http://schemas.microsoft.com/office/powerpoint/2010/main" val="2095254884"/>
              </p:ext>
            </p:extLst>
          </p:nvPr>
        </p:nvGraphicFramePr>
        <p:xfrm>
          <a:off x="4089487" y="4102100"/>
          <a:ext cx="1020763" cy="447675"/>
        </p:xfrm>
        <a:graphic>
          <a:graphicData uri="http://schemas.openxmlformats.org/presentationml/2006/ole">
            <mc:AlternateContent xmlns:mc="http://schemas.openxmlformats.org/markup-compatibility/2006">
              <mc:Choice xmlns:v="urn:schemas-microsoft-com:vml" Requires="v">
                <p:oleObj name="Equation" r:id="rId7" imgW="520560" imgH="228600" progId="Equation.DSMT4">
                  <p:embed/>
                </p:oleObj>
              </mc:Choice>
              <mc:Fallback>
                <p:oleObj name="Equation" r:id="rId7" imgW="520560" imgH="228600" progId="Equation.DSMT4">
                  <p:embed/>
                  <p:pic>
                    <p:nvPicPr>
                      <p:cNvPr id="20" name="Object 19">
                        <a:extLst>
                          <a:ext uri="{FF2B5EF4-FFF2-40B4-BE49-F238E27FC236}">
                            <a16:creationId xmlns:a16="http://schemas.microsoft.com/office/drawing/2014/main" id="{240D79F1-B15C-4A91-8839-20A2705F3307}"/>
                          </a:ext>
                        </a:extLst>
                      </p:cNvPr>
                      <p:cNvPicPr/>
                      <p:nvPr/>
                    </p:nvPicPr>
                    <p:blipFill>
                      <a:blip r:embed="rId8"/>
                      <a:stretch>
                        <a:fillRect/>
                      </a:stretch>
                    </p:blipFill>
                    <p:spPr>
                      <a:xfrm>
                        <a:off x="4089487" y="4102100"/>
                        <a:ext cx="1020763" cy="4476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E6895457-8D7F-4392-8F77-7D90E6188B5E}"/>
              </a:ext>
            </a:extLst>
          </p:cNvPr>
          <p:cNvGraphicFramePr>
            <a:graphicFrameLocks noChangeAspect="1"/>
          </p:cNvGraphicFramePr>
          <p:nvPr>
            <p:extLst>
              <p:ext uri="{D42A27DB-BD31-4B8C-83A1-F6EECF244321}">
                <p14:modId xmlns:p14="http://schemas.microsoft.com/office/powerpoint/2010/main" val="1777041136"/>
              </p:ext>
            </p:extLst>
          </p:nvPr>
        </p:nvGraphicFramePr>
        <p:xfrm>
          <a:off x="3622092" y="4151313"/>
          <a:ext cx="249238" cy="347662"/>
        </p:xfrm>
        <a:graphic>
          <a:graphicData uri="http://schemas.openxmlformats.org/presentationml/2006/ole">
            <mc:AlternateContent xmlns:mc="http://schemas.openxmlformats.org/markup-compatibility/2006">
              <mc:Choice xmlns:v="urn:schemas-microsoft-com:vml" Requires="v">
                <p:oleObj name="Equation" r:id="rId9" imgW="126720" imgH="177480" progId="Equation.DSMT4">
                  <p:embed/>
                </p:oleObj>
              </mc:Choice>
              <mc:Fallback>
                <p:oleObj name="Equation" r:id="rId9" imgW="126720" imgH="177480" progId="Equation.DSMT4">
                  <p:embed/>
                  <p:pic>
                    <p:nvPicPr>
                      <p:cNvPr id="21" name="Object 20">
                        <a:extLst>
                          <a:ext uri="{FF2B5EF4-FFF2-40B4-BE49-F238E27FC236}">
                            <a16:creationId xmlns:a16="http://schemas.microsoft.com/office/drawing/2014/main" id="{D3B5A724-0779-4FCA-B051-800DEB53E4A3}"/>
                          </a:ext>
                        </a:extLst>
                      </p:cNvPr>
                      <p:cNvPicPr/>
                      <p:nvPr/>
                    </p:nvPicPr>
                    <p:blipFill>
                      <a:blip r:embed="rId10"/>
                      <a:stretch>
                        <a:fillRect/>
                      </a:stretch>
                    </p:blipFill>
                    <p:spPr>
                      <a:xfrm>
                        <a:off x="3622092" y="4151313"/>
                        <a:ext cx="249238" cy="347662"/>
                      </a:xfrm>
                      <a:prstGeom prst="rect">
                        <a:avLst/>
                      </a:prstGeom>
                    </p:spPr>
                  </p:pic>
                </p:oleObj>
              </mc:Fallback>
            </mc:AlternateContent>
          </a:graphicData>
        </a:graphic>
      </p:graphicFrame>
      <p:pic>
        <p:nvPicPr>
          <p:cNvPr id="23" name="Audio 22">
            <a:hlinkClick r:id="" action="ppaction://media"/>
            <a:extLst>
              <a:ext uri="{FF2B5EF4-FFF2-40B4-BE49-F238E27FC236}">
                <a16:creationId xmlns:a16="http://schemas.microsoft.com/office/drawing/2014/main" id="{6BA76DAE-8F4D-44F3-B98B-34557D0C863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56782501"/>
      </p:ext>
    </p:extLst>
  </p:cSld>
  <p:clrMapOvr>
    <a:masterClrMapping/>
  </p:clrMapOvr>
  <mc:AlternateContent xmlns:mc="http://schemas.openxmlformats.org/markup-compatibility/2006">
    <mc:Choice xmlns:p14="http://schemas.microsoft.com/office/powerpoint/2010/main" Requires="p14">
      <p:transition spd="slow" p14:dur="2000" advTm="32149"/>
    </mc:Choice>
    <mc:Fallback>
      <p:transition spd="slow" advTm="3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Removing 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Now we get a slightly simpler formula:</a:t>
            </a:r>
          </a:p>
          <a:p>
            <a:endParaRPr lang="en-US" dirty="0"/>
          </a:p>
          <a:p>
            <a:endParaRPr lang="en-US" dirty="0"/>
          </a:p>
          <a:p>
            <a:endParaRPr lang="en-US" dirty="0"/>
          </a:p>
          <a:p>
            <a:endParaRPr lang="en-US" dirty="0"/>
          </a:p>
          <a:p>
            <a:endParaRPr lang="en-US" dirty="0"/>
          </a:p>
          <a:p>
            <a:pPr lvl="1"/>
            <a:r>
              <a:rPr lang="en-US" dirty="0"/>
              <a:t>Also, we now must find the smaller of the two roots</a:t>
            </a:r>
          </a:p>
          <a:p>
            <a:pPr lvl="1"/>
            <a:endParaRPr lang="en-US" dirty="0"/>
          </a:p>
          <a:p>
            <a:pPr lvl="1"/>
            <a:r>
              <a:rPr lang="en-US" dirty="0"/>
              <a:t>Use                               and choose the sign in the denominator to </a:t>
            </a:r>
            <a:br>
              <a:rPr lang="en-US" dirty="0"/>
            </a:br>
            <a:br>
              <a:rPr lang="en-US" dirty="0"/>
            </a:br>
            <a:r>
              <a:rPr lang="en-US" dirty="0"/>
              <a:t>make the denominator as large as possible</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Muller's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a:extLst>
              <a:ext uri="{FF2B5EF4-FFF2-40B4-BE49-F238E27FC236}">
                <a16:creationId xmlns:a16="http://schemas.microsoft.com/office/drawing/2014/main" id="{7910E593-17A2-49C2-9DBB-FD83175A952B}"/>
              </a:ext>
            </a:extLst>
          </p:cNvPr>
          <p:cNvGraphicFramePr>
            <a:graphicFrameLocks noChangeAspect="1"/>
          </p:cNvGraphicFramePr>
          <p:nvPr>
            <p:extLst>
              <p:ext uri="{D42A27DB-BD31-4B8C-83A1-F6EECF244321}">
                <p14:modId xmlns:p14="http://schemas.microsoft.com/office/powerpoint/2010/main" val="3854383210"/>
              </p:ext>
            </p:extLst>
          </p:nvPr>
        </p:nvGraphicFramePr>
        <p:xfrm>
          <a:off x="104775" y="2100190"/>
          <a:ext cx="8934450" cy="1416050"/>
        </p:xfrm>
        <a:graphic>
          <a:graphicData uri="http://schemas.openxmlformats.org/presentationml/2006/ole">
            <mc:AlternateContent xmlns:mc="http://schemas.openxmlformats.org/markup-compatibility/2006">
              <mc:Choice xmlns:v="urn:schemas-microsoft-com:vml" Requires="v">
                <p:oleObj name="Equation" r:id="rId5" imgW="8115120" imgH="1282680" progId="Equation.DSMT4">
                  <p:embed/>
                </p:oleObj>
              </mc:Choice>
              <mc:Fallback>
                <p:oleObj name="Equation" r:id="rId5" imgW="8115120" imgH="1282680" progId="Equation.DSMT4">
                  <p:embed/>
                  <p:pic>
                    <p:nvPicPr>
                      <p:cNvPr id="7" name="Object 6">
                        <a:extLst>
                          <a:ext uri="{FF2B5EF4-FFF2-40B4-BE49-F238E27FC236}">
                            <a16:creationId xmlns:a16="http://schemas.microsoft.com/office/drawing/2014/main" id="{7910E593-17A2-49C2-9DBB-FD83175A952B}"/>
                          </a:ext>
                        </a:extLst>
                      </p:cNvPr>
                      <p:cNvPicPr/>
                      <p:nvPr/>
                    </p:nvPicPr>
                    <p:blipFill>
                      <a:blip r:embed="rId6"/>
                      <a:stretch>
                        <a:fillRect/>
                      </a:stretch>
                    </p:blipFill>
                    <p:spPr>
                      <a:xfrm>
                        <a:off x="104775" y="2100190"/>
                        <a:ext cx="8934450" cy="14160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FE61C4D-042F-4E29-9440-390ADC144483}"/>
              </a:ext>
            </a:extLst>
          </p:cNvPr>
          <p:cNvGraphicFramePr>
            <a:graphicFrameLocks noChangeAspect="1"/>
          </p:cNvGraphicFramePr>
          <p:nvPr>
            <p:extLst>
              <p:ext uri="{D42A27DB-BD31-4B8C-83A1-F6EECF244321}">
                <p14:modId xmlns:p14="http://schemas.microsoft.com/office/powerpoint/2010/main" val="2110623837"/>
              </p:ext>
            </p:extLst>
          </p:nvPr>
        </p:nvGraphicFramePr>
        <p:xfrm>
          <a:off x="1870628" y="4650427"/>
          <a:ext cx="1577975" cy="766763"/>
        </p:xfrm>
        <a:graphic>
          <a:graphicData uri="http://schemas.openxmlformats.org/presentationml/2006/ole">
            <mc:AlternateContent xmlns:mc="http://schemas.openxmlformats.org/markup-compatibility/2006">
              <mc:Choice xmlns:v="urn:schemas-microsoft-com:vml" Requires="v">
                <p:oleObj name="Equation" r:id="rId7" imgW="888840" imgH="431640" progId="Equation.DSMT4">
                  <p:embed/>
                </p:oleObj>
              </mc:Choice>
              <mc:Fallback>
                <p:oleObj name="Equation" r:id="rId7" imgW="888840" imgH="431640" progId="Equation.DSMT4">
                  <p:embed/>
                  <p:pic>
                    <p:nvPicPr>
                      <p:cNvPr id="8" name="Object 7">
                        <a:extLst>
                          <a:ext uri="{FF2B5EF4-FFF2-40B4-BE49-F238E27FC236}">
                            <a16:creationId xmlns:a16="http://schemas.microsoft.com/office/drawing/2014/main" id="{51A13E92-0632-4455-8D30-8B7AE4E0235C}"/>
                          </a:ext>
                        </a:extLst>
                      </p:cNvPr>
                      <p:cNvPicPr/>
                      <p:nvPr/>
                    </p:nvPicPr>
                    <p:blipFill>
                      <a:blip r:embed="rId8"/>
                      <a:stretch>
                        <a:fillRect/>
                      </a:stretch>
                    </p:blipFill>
                    <p:spPr>
                      <a:xfrm>
                        <a:off x="1870628" y="4650427"/>
                        <a:ext cx="1577975" cy="76676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D28D5CBB-DAEC-4E7F-B7CE-AA2CDF3443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0625373"/>
      </p:ext>
    </p:extLst>
  </p:cSld>
  <p:clrMapOvr>
    <a:masterClrMapping/>
  </p:clrMapOvr>
  <mc:AlternateContent xmlns:mc="http://schemas.openxmlformats.org/markup-compatibility/2006">
    <mc:Choice xmlns:p14="http://schemas.microsoft.com/office/powerpoint/2010/main" Requires="p14">
      <p:transition spd="slow" p14:dur="2000" advTm="65172"/>
    </mc:Choice>
    <mc:Fallback>
      <p:transition spd="slow" advTm="6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8|10.7|4.4"/>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30.1|8.6"/>
</p:tagLst>
</file>

<file path=ppt/tags/tag3.xml><?xml version="1.0" encoding="utf-8"?>
<p:tagLst xmlns:a="http://schemas.openxmlformats.org/drawingml/2006/main" xmlns:r="http://schemas.openxmlformats.org/officeDocument/2006/relationships" xmlns:p="http://schemas.openxmlformats.org/presentationml/2006/main">
  <p:tag name="TIMING" val="|18.8|9.7"/>
</p:tagLst>
</file>

<file path=ppt/tags/tag4.xml><?xml version="1.0" encoding="utf-8"?>
<p:tagLst xmlns:a="http://schemas.openxmlformats.org/drawingml/2006/main" xmlns:r="http://schemas.openxmlformats.org/officeDocument/2006/relationships" xmlns:p="http://schemas.openxmlformats.org/presentationml/2006/main">
  <p:tag name="TIMING" val="|12.8"/>
</p:tagLst>
</file>

<file path=ppt/tags/tag5.xml><?xml version="1.0" encoding="utf-8"?>
<p:tagLst xmlns:a="http://schemas.openxmlformats.org/drawingml/2006/main" xmlns:r="http://schemas.openxmlformats.org/officeDocument/2006/relationships" xmlns:p="http://schemas.openxmlformats.org/presentationml/2006/main">
  <p:tag name="TIMING" val="|7.1|16.2"/>
</p:tagLst>
</file>

<file path=ppt/tags/tag6.xml><?xml version="1.0" encoding="utf-8"?>
<p:tagLst xmlns:a="http://schemas.openxmlformats.org/drawingml/2006/main" xmlns:r="http://schemas.openxmlformats.org/officeDocument/2006/relationships" xmlns:p="http://schemas.openxmlformats.org/presentationml/2006/main">
  <p:tag name="TIMING" val="|7.1|16.2"/>
</p:tagLst>
</file>

<file path=ppt/tags/tag7.xml><?xml version="1.0" encoding="utf-8"?>
<p:tagLst xmlns:a="http://schemas.openxmlformats.org/drawingml/2006/main" xmlns:r="http://schemas.openxmlformats.org/officeDocument/2006/relationships" xmlns:p="http://schemas.openxmlformats.org/presentationml/2006/main">
  <p:tag name="TIMING" val="|22.8|8.5"/>
</p:tagLst>
</file>

<file path=ppt/tags/tag8.xml><?xml version="1.0" encoding="utf-8"?>
<p:tagLst xmlns:a="http://schemas.openxmlformats.org/drawingml/2006/main" xmlns:r="http://schemas.openxmlformats.org/officeDocument/2006/relationships" xmlns:p="http://schemas.openxmlformats.org/presentationml/2006/main">
  <p:tag name="TIMING" val="|23"/>
</p:tagLst>
</file>

<file path=ppt/tags/tag9.xml><?xml version="1.0" encoding="utf-8"?>
<p:tagLst xmlns:a="http://schemas.openxmlformats.org/drawingml/2006/main" xmlns:r="http://schemas.openxmlformats.org/officeDocument/2006/relationships" xmlns:p="http://schemas.openxmlformats.org/presentationml/2006/main">
  <p:tag name="TIMING" val="|7.6|10.8|2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95452</TotalTime>
  <Words>670</Words>
  <Application>Microsoft Office PowerPoint</Application>
  <PresentationFormat>On-screen Show (4:3)</PresentationFormat>
  <Paragraphs>117</Paragraphs>
  <Slides>16</Slides>
  <Notes>0</Notes>
  <HiddenSlides>0</HiddenSlides>
  <MMClips>16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8"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Muller’s method</vt:lpstr>
      <vt:lpstr>Introduction</vt:lpstr>
      <vt:lpstr>Interpolating quadratics</vt:lpstr>
      <vt:lpstr>Interpolating quadratics</vt:lpstr>
      <vt:lpstr>Removing bracketing</vt:lpstr>
      <vt:lpstr>Removing bracketing</vt:lpstr>
      <vt:lpstr>Removing bracketing</vt:lpstr>
      <vt:lpstr>Removing bracketing</vt:lpstr>
      <vt:lpstr>Removing bracketing</vt:lpstr>
      <vt:lpstr>Rate of convergence</vt:lpstr>
      <vt:lpstr>Issues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1687</cp:revision>
  <dcterms:created xsi:type="dcterms:W3CDTF">2020-04-30T19:27:29Z</dcterms:created>
  <dcterms:modified xsi:type="dcterms:W3CDTF">2021-05-12T21:16:17Z</dcterms:modified>
</cp:coreProperties>
</file>